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2934" y="-14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40D3C-F392-44D8-B928-DA25DF79A54A}" type="datetimeFigureOut">
              <a:rPr lang="ru-RU" smtClean="0"/>
              <a:t>09.03.2018</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FA2814-39EB-4922-912D-25C8F49F8DD8}" type="slidenum">
              <a:rPr lang="ru-RU" smtClean="0"/>
              <a:t>‹#›</a:t>
            </a:fld>
            <a:endParaRPr lang="ru-RU"/>
          </a:p>
        </p:txBody>
      </p:sp>
    </p:spTree>
    <p:extLst>
      <p:ext uri="{BB962C8B-B14F-4D97-AF65-F5344CB8AC3E}">
        <p14:creationId xmlns:p14="http://schemas.microsoft.com/office/powerpoint/2010/main" val="318507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DE1EF4C9-F4B7-43A4-B310-51E45864E80C}" type="datetime1">
              <a:rPr lang="ru-RU" smtClean="0"/>
              <a:t>09.03.2018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622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3CDE4-BC2F-402A-B10F-8267098E7949}" type="datetime1">
              <a:rPr lang="ru-RU" smtClean="0"/>
              <a:t>09.03.2018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75215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946A858-99EB-459D-B42A-05BA2313351E}" type="datetime1">
              <a:rPr lang="ru-RU" smtClean="0"/>
              <a:t>09.03.2018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773677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7B40388-D89E-40B2-A8EF-780FAE5592A6}" type="datetime1">
              <a:rPr lang="ru-RU" smtClean="0"/>
              <a:t>09.03.2018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85387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0023D790-675F-41C3-B6E9-24A0A2A2B557}" type="datetime1">
              <a:rPr lang="ru-RU" smtClean="0"/>
              <a:t>09.03.2018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71808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91D3164C-6939-4072-8144-2B2050C2D2F5}" type="datetime1">
              <a:rPr lang="ru-RU" smtClean="0"/>
              <a:t>09.03.2018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330857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E17DA29-21D0-4220-BE8F-B1468D846737}" type="datetime1">
              <a:rPr lang="ru-RU" smtClean="0"/>
              <a:t>09.03.2018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94406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05D580C7-D9DC-456A-BAA1-E75EFF37D441}" type="datetime1">
              <a:rPr lang="ru-RU" smtClean="0"/>
              <a:t>09.03.2018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58944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3B1D8C3-17A1-4C76-B194-DC960897ECE1}" type="datetime1">
              <a:rPr lang="ru-RU" smtClean="0"/>
              <a:t>09.03.2018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73421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6D2B2FC-B187-4F4B-8E6A-2A3DB1F6EE8D}" type="datetime1">
              <a:rPr lang="ru-RU" smtClean="0"/>
              <a:t>09.03.2018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2581385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211B8D39-9C61-4F99-B29D-47796DBE0567}" type="datetime1">
              <a:rPr lang="ru-RU" smtClean="0"/>
              <a:t>09.03.2018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29E71F4-764E-4B55-B4DF-8EF2746654EB}" type="slidenum">
              <a:rPr lang="ru-RU" smtClean="0"/>
              <a:t>‹#›</a:t>
            </a:fld>
            <a:endParaRPr lang="ru-RU"/>
          </a:p>
        </p:txBody>
      </p:sp>
    </p:spTree>
    <p:extLst>
      <p:ext uri="{BB962C8B-B14F-4D97-AF65-F5344CB8AC3E}">
        <p14:creationId xmlns:p14="http://schemas.microsoft.com/office/powerpoint/2010/main" val="143101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CB6D9-58B2-4691-BA21-D4DEEC2F2928}" type="datetime1">
              <a:rPr lang="ru-RU" smtClean="0"/>
              <a:t>09.03.2018</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E71F4-764E-4B55-B4DF-8EF2746654EB}" type="slidenum">
              <a:rPr lang="ru-RU" smtClean="0"/>
              <a:t>‹#›</a:t>
            </a:fld>
            <a:endParaRPr lang="ru-RU"/>
          </a:p>
        </p:txBody>
      </p:sp>
    </p:spTree>
    <p:extLst>
      <p:ext uri="{BB962C8B-B14F-4D97-AF65-F5344CB8AC3E}">
        <p14:creationId xmlns:p14="http://schemas.microsoft.com/office/powerpoint/2010/main" val="247245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ephi.org/"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Визуализация данных</a:t>
            </a:r>
            <a:endParaRPr lang="ru-RU" dirty="0"/>
          </a:p>
        </p:txBody>
      </p:sp>
      <p:sp>
        <p:nvSpPr>
          <p:cNvPr id="3" name="Подзаголовок 2"/>
          <p:cNvSpPr>
            <a:spLocks noGrp="1"/>
          </p:cNvSpPr>
          <p:nvPr>
            <p:ph type="subTitle" idx="1"/>
          </p:nvPr>
        </p:nvSpPr>
        <p:spPr/>
        <p:txBody>
          <a:bodyPr/>
          <a:lstStyle/>
          <a:p>
            <a:r>
              <a:rPr lang="ru-RU" dirty="0" smtClean="0"/>
              <a:t>Лекции доступны онлайн по адресу</a:t>
            </a:r>
            <a:endParaRPr lang="en-US" dirty="0" smtClean="0"/>
          </a:p>
          <a:p>
            <a:r>
              <a:rPr lang="en-US" dirty="0" smtClean="0"/>
              <a:t>http://github.com/a-vodka/dv</a:t>
            </a:r>
            <a:endParaRPr lang="ru-RU" dirty="0"/>
          </a:p>
        </p:txBody>
      </p:sp>
      <p:sp>
        <p:nvSpPr>
          <p:cNvPr id="4" name="Номер слайда 3"/>
          <p:cNvSpPr>
            <a:spLocks noGrp="1"/>
          </p:cNvSpPr>
          <p:nvPr>
            <p:ph type="sldNum" sz="quarter" idx="12"/>
          </p:nvPr>
        </p:nvSpPr>
        <p:spPr/>
        <p:txBody>
          <a:bodyPr/>
          <a:lstStyle/>
          <a:p>
            <a:fld id="{F29E71F4-764E-4B55-B4DF-8EF2746654EB}" type="slidenum">
              <a:rPr lang="ru-RU" smtClean="0"/>
              <a:t>1</a:t>
            </a:fld>
            <a:endParaRPr lang="ru-RU"/>
          </a:p>
        </p:txBody>
      </p:sp>
    </p:spTree>
    <p:extLst>
      <p:ext uri="{BB962C8B-B14F-4D97-AF65-F5344CB8AC3E}">
        <p14:creationId xmlns:p14="http://schemas.microsoft.com/office/powerpoint/2010/main" val="414428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8" y="3929063"/>
            <a:ext cx="8229600" cy="2571750"/>
          </a:xfrm>
        </p:spPr>
        <p:txBody>
          <a:bodyPr>
            <a:normAutofit fontScale="90000"/>
          </a:bodyPr>
          <a:lstStyle/>
          <a:p>
            <a:pPr eaLnBrk="1" fontAlgn="auto" hangingPunct="1">
              <a:spcAft>
                <a:spcPts val="0"/>
              </a:spcAft>
              <a:defRPr/>
            </a:pP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2) The central area: </a:t>
            </a:r>
            <a:br>
              <a:rPr lang="en-US" sz="2800" dirty="0" smtClean="0">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It allows you to view a real-time overview of the current job or work done. </a:t>
            </a:r>
            <a:br>
              <a:rPr lang="en-US" sz="2000" dirty="0" smtClean="0">
                <a:solidFill>
                  <a:schemeClr val="tx1"/>
                </a:solidFill>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
            </a:r>
            <a:br>
              <a:rPr lang="en-US" sz="2000" dirty="0" smtClean="0">
                <a:solidFill>
                  <a:schemeClr val="tx1"/>
                </a:solidFill>
                <a:latin typeface="Times New Roman" pitchFamily="18" charset="0"/>
                <a:cs typeface="Times New Roman" pitchFamily="18" charset="0"/>
              </a:rPr>
            </a:br>
            <a:r>
              <a:rPr lang="en-US" sz="3100" dirty="0" smtClean="0">
                <a:latin typeface="Times New Roman" pitchFamily="18" charset="0"/>
                <a:cs typeface="Times New Roman" pitchFamily="18" charset="0"/>
              </a:rPr>
              <a:t>3) The area classification and partition: </a:t>
            </a:r>
            <a:br>
              <a:rPr lang="en-US" sz="3100" dirty="0" smtClean="0">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To color data based on parameters obtained by statistical analysis, or separate data to apply different colors.</a:t>
            </a:r>
            <a:br>
              <a:rPr lang="en-US" sz="2000" dirty="0" smtClean="0">
                <a:solidFill>
                  <a:schemeClr val="tx1"/>
                </a:solidFill>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 </a:t>
            </a:r>
            <a:endParaRPr lang="fr-FR" sz="2000" dirty="0">
              <a:solidFill>
                <a:schemeClr val="tx1"/>
              </a:solidFill>
              <a:latin typeface="Times New Roman" pitchFamily="18" charset="0"/>
              <a:cs typeface="Times New Roman" pitchFamily="18" charset="0"/>
            </a:endParaRPr>
          </a:p>
        </p:txBody>
      </p:sp>
      <p:sp>
        <p:nvSpPr>
          <p:cNvPr id="3" name="Espace réservé du contenu 2"/>
          <p:cNvSpPr>
            <a:spLocks noGrp="1"/>
          </p:cNvSpPr>
          <p:nvPr>
            <p:ph sz="half" idx="1"/>
          </p:nvPr>
        </p:nvSpPr>
        <p:spPr>
          <a:xfrm>
            <a:off x="428625" y="1285875"/>
            <a:ext cx="4038600" cy="1143000"/>
          </a:xfrm>
        </p:spPr>
        <p:txBody>
          <a:bodyPr>
            <a:normAutofit fontScale="92500"/>
          </a:bodyPr>
          <a:lstStyle/>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Preview to get a final result: allows to fine-tune the visualization and generate a beautiful image</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fr-FR" sz="2000" dirty="0"/>
          </a:p>
        </p:txBody>
      </p:sp>
      <p:pic>
        <p:nvPicPr>
          <p:cNvPr id="13316" name="Espace réservé du contenu 4" descr="gephi_preview.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928688"/>
            <a:ext cx="4032250" cy="3429000"/>
          </a:xfrm>
        </p:spPr>
      </p:pic>
    </p:spTree>
    <p:extLst>
      <p:ext uri="{BB962C8B-B14F-4D97-AF65-F5344CB8AC3E}">
        <p14:creationId xmlns:p14="http://schemas.microsoft.com/office/powerpoint/2010/main" val="3231117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457200" y="642938"/>
            <a:ext cx="4038600" cy="5711825"/>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The coloring of nodes according to some statistical parameters</a:t>
            </a:r>
          </a:p>
          <a:p>
            <a:pPr marL="274320" indent="-274320" eaLnBrk="1" fontAlgn="auto" hangingPunct="1">
              <a:spcAft>
                <a:spcPts val="0"/>
              </a:spcAft>
              <a:buClr>
                <a:schemeClr val="accent3"/>
              </a:buClr>
              <a:buFont typeface="Wingdings 2"/>
              <a:buNone/>
              <a:defRPr/>
            </a:pPr>
            <a:r>
              <a:rPr lang="en-US" sz="2000" dirty="0" smtClean="0"/>
              <a:t>    </a:t>
            </a:r>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eaLnBrk="1" fontAlgn="auto" hangingPunct="1">
              <a:spcAft>
                <a:spcPts val="0"/>
              </a:spcAft>
              <a:buClr>
                <a:schemeClr val="accent3"/>
              </a:buClr>
              <a:buFont typeface="Wingdings 2"/>
              <a:buNone/>
              <a:defRPr/>
            </a:pPr>
            <a:endParaRPr lang="en-US" sz="2000" dirty="0" smtClean="0"/>
          </a:p>
          <a:p>
            <a:pPr marL="274320" indent="-274320" algn="ctr" eaLnBrk="1" fontAlgn="auto" hangingPunct="1">
              <a:spcAft>
                <a:spcPts val="0"/>
              </a:spcAft>
              <a:buClr>
                <a:schemeClr val="accent3"/>
              </a:buClr>
              <a:buFont typeface="Wingdings 2"/>
              <a:buNone/>
              <a:defRPr/>
            </a:pPr>
            <a:r>
              <a:rPr lang="en-US" sz="1600" dirty="0" smtClean="0"/>
              <a:t>    </a:t>
            </a:r>
          </a:p>
          <a:p>
            <a:pPr marL="274320" indent="-274320" algn="ctr" eaLnBrk="1" fontAlgn="auto" hangingPunct="1">
              <a:spcAft>
                <a:spcPts val="0"/>
              </a:spcAft>
              <a:buClr>
                <a:schemeClr val="accent3"/>
              </a:buClr>
              <a:buFont typeface="Wingdings 2"/>
              <a:buNone/>
              <a:defRPr/>
            </a:pPr>
            <a:r>
              <a:rPr lang="en-US" sz="1600" dirty="0" smtClean="0"/>
              <a:t> coloring of nodes based on different communities involved in a group of my </a:t>
            </a:r>
            <a:r>
              <a:rPr lang="en-US" sz="1600" dirty="0" err="1" smtClean="0"/>
              <a:t>facebook</a:t>
            </a:r>
            <a:r>
              <a:rPr lang="en-US" sz="1600" dirty="0" smtClean="0"/>
              <a:t> network.</a:t>
            </a:r>
            <a:endParaRPr lang="fr-FR" sz="1600" dirty="0"/>
          </a:p>
        </p:txBody>
      </p:sp>
      <p:sp>
        <p:nvSpPr>
          <p:cNvPr id="4" name="Espace réservé du contenu 3"/>
          <p:cNvSpPr>
            <a:spLocks noGrp="1"/>
          </p:cNvSpPr>
          <p:nvPr>
            <p:ph sz="half" idx="2"/>
          </p:nvPr>
        </p:nvSpPr>
        <p:spPr>
          <a:xfrm>
            <a:off x="4648200" y="714375"/>
            <a:ext cx="4038600" cy="6858000"/>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Changing the size of the nodes based on some statistical parameters</a:t>
            </a:r>
          </a:p>
          <a:p>
            <a:pPr marL="274320" indent="-274320" eaLnBrk="1" fontAlgn="auto" hangingPunct="1">
              <a:spcAft>
                <a:spcPts val="0"/>
              </a:spcAft>
              <a:buClr>
                <a:schemeClr val="accent3"/>
              </a:buClr>
              <a:buFont typeface="Wingdings 2"/>
              <a:buChar char=""/>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en-US" sz="2000" dirty="0" smtClean="0">
              <a:latin typeface="Times New Roman" pitchFamily="18" charset="0"/>
              <a:cs typeface="Times New Roman" pitchFamily="18" charset="0"/>
            </a:endParaRPr>
          </a:p>
          <a:p>
            <a:pPr marL="274320" indent="-274320" algn="ctr" eaLnBrk="1" fontAlgn="auto" hangingPunct="1">
              <a:spcAft>
                <a:spcPts val="0"/>
              </a:spcAft>
              <a:buClr>
                <a:schemeClr val="accent3"/>
              </a:buClr>
              <a:buFont typeface="Wingdings 2"/>
              <a:buNone/>
              <a:defRPr/>
            </a:pPr>
            <a:r>
              <a:rPr lang="en-US" sz="1700" dirty="0" smtClean="0">
                <a:latin typeface="Times New Roman" pitchFamily="18" charset="0"/>
                <a:cs typeface="Times New Roman" pitchFamily="18" charset="0"/>
              </a:rPr>
              <a:t>changing the size of the nodes according to the degrees</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endParaRPr lang="fr-FR" dirty="0"/>
          </a:p>
        </p:txBody>
      </p:sp>
      <p:pic>
        <p:nvPicPr>
          <p:cNvPr id="14340" name="Image 7" descr="screenshot_18241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500188"/>
            <a:ext cx="35004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Image 8" descr="screenshot_18312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1428750"/>
            <a:ext cx="36195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020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428625" y="1071563"/>
            <a:ext cx="8229600" cy="1143000"/>
          </a:xfrm>
        </p:spPr>
        <p:txBody>
          <a:bodyPr>
            <a:normAutofit fontScale="90000"/>
          </a:bodyPr>
          <a:lstStyle/>
          <a:p>
            <a:pPr eaLnBrk="1" hangingPunct="1"/>
            <a:r>
              <a:rPr lang="en-US" altLang="ru-RU" sz="2800" smtClean="0">
                <a:latin typeface="Times New Roman" pitchFamily="18" charset="0"/>
                <a:cs typeface="Times New Roman" pitchFamily="18" charset="0"/>
              </a:rPr>
              <a:t>4) spatial zone: </a:t>
            </a:r>
            <a:br>
              <a:rPr lang="en-US" altLang="ru-RU" sz="2800" smtClean="0">
                <a:latin typeface="Times New Roman" pitchFamily="18" charset="0"/>
                <a:cs typeface="Times New Roman" pitchFamily="18" charset="0"/>
              </a:rPr>
            </a:br>
            <a:r>
              <a:rPr lang="en-US" altLang="ru-RU" sz="2000" smtClean="0">
                <a:solidFill>
                  <a:schemeClr val="tx1"/>
                </a:solidFill>
                <a:latin typeface="Times New Roman" pitchFamily="18" charset="0"/>
                <a:cs typeface="Times New Roman" pitchFamily="18" charset="0"/>
              </a:rPr>
              <a:t>Zone where chooses the necessary algorithms (plugins) to better view the information.</a:t>
            </a:r>
            <a:br>
              <a:rPr lang="en-US" altLang="ru-RU" sz="2000" smtClean="0">
                <a:solidFill>
                  <a:schemeClr val="tx1"/>
                </a:solidFill>
                <a:latin typeface="Times New Roman" pitchFamily="18" charset="0"/>
                <a:cs typeface="Times New Roman" pitchFamily="18" charset="0"/>
              </a:rPr>
            </a:br>
            <a:r>
              <a:rPr lang="en-US" altLang="ru-RU" sz="2000" smtClean="0">
                <a:solidFill>
                  <a:schemeClr val="tx1"/>
                </a:solidFill>
                <a:latin typeface="Times New Roman" pitchFamily="18" charset="0"/>
                <a:cs typeface="Times New Roman" pitchFamily="18" charset="0"/>
              </a:rPr>
              <a:t>Concretely there are 4 types of algorithms as needed:</a:t>
            </a:r>
            <a:r>
              <a:rPr lang="en-US" altLang="ru-RU" sz="2000" smtClean="0">
                <a:solidFill>
                  <a:schemeClr val="tx1"/>
                </a:solidFill>
              </a:rPr>
              <a:t/>
            </a:r>
            <a:br>
              <a:rPr lang="en-US" altLang="ru-RU" sz="2000" smtClean="0">
                <a:solidFill>
                  <a:schemeClr val="tx1"/>
                </a:solidFill>
              </a:rPr>
            </a:br>
            <a:endParaRPr lang="fr-FR" altLang="ru-RU" sz="2000" smtClean="0">
              <a:solidFill>
                <a:schemeClr val="tx1"/>
              </a:solidFill>
            </a:endParaRPr>
          </a:p>
        </p:txBody>
      </p:sp>
      <p:sp>
        <p:nvSpPr>
          <p:cNvPr id="15363" name="Espace réservé du contenu 2"/>
          <p:cNvSpPr>
            <a:spLocks noGrp="1"/>
          </p:cNvSpPr>
          <p:nvPr>
            <p:ph sz="half" idx="1"/>
          </p:nvPr>
        </p:nvSpPr>
        <p:spPr>
          <a:xfrm>
            <a:off x="323850" y="2781300"/>
            <a:ext cx="4038600" cy="1930400"/>
          </a:xfrm>
        </p:spPr>
        <p:txBody>
          <a:bodyPr/>
          <a:lstStyle/>
          <a:p>
            <a:pPr eaLnBrk="1" hangingPunct="1"/>
            <a:r>
              <a:rPr lang="fr-FR" altLang="ru-RU" smtClean="0"/>
              <a:t> </a:t>
            </a:r>
            <a:r>
              <a:rPr lang="fr-FR" altLang="ru-RU" sz="2000" smtClean="0">
                <a:solidFill>
                  <a:srgbClr val="C00000"/>
                </a:solidFill>
                <a:latin typeface="Times New Roman" pitchFamily="18" charset="0"/>
                <a:cs typeface="Times New Roman" pitchFamily="18" charset="0"/>
              </a:rPr>
              <a:t>Ranking algorithms</a:t>
            </a:r>
          </a:p>
          <a:p>
            <a:pPr eaLnBrk="1" hangingPunct="1">
              <a:buFont typeface="Wingdings 2" pitchFamily="18" charset="2"/>
              <a:buNone/>
            </a:pPr>
            <a:r>
              <a:rPr lang="en-US" altLang="ru-RU" sz="2000" smtClean="0">
                <a:latin typeface="Times New Roman" pitchFamily="18" charset="0"/>
                <a:cs typeface="Times New Roman" pitchFamily="18" charset="0"/>
              </a:rPr>
              <a:t>Circular layout</a:t>
            </a:r>
          </a:p>
          <a:p>
            <a:pPr eaLnBrk="1" hangingPunct="1">
              <a:buFont typeface="Wingdings 2" pitchFamily="18" charset="2"/>
              <a:buNone/>
            </a:pPr>
            <a:r>
              <a:rPr lang="en-US" altLang="ru-RU" sz="2000" smtClean="0">
                <a:latin typeface="Times New Roman" pitchFamily="18" charset="0"/>
                <a:cs typeface="Times New Roman" pitchFamily="18" charset="0"/>
              </a:rPr>
              <a:t>     Radial Axis layout</a:t>
            </a:r>
            <a:endParaRPr lang="fr-FR" altLang="ru-RU" sz="2000" smtClean="0">
              <a:latin typeface="Times New Roman" pitchFamily="18" charset="0"/>
              <a:cs typeface="Times New Roman" pitchFamily="18" charset="0"/>
            </a:endParaRPr>
          </a:p>
        </p:txBody>
      </p:sp>
      <p:pic>
        <p:nvPicPr>
          <p:cNvPr id="15364"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011363"/>
            <a:ext cx="4210050" cy="4346575"/>
          </a:xfrm>
        </p:spPr>
      </p:pic>
    </p:spTree>
    <p:extLst>
      <p:ext uri="{BB962C8B-B14F-4D97-AF65-F5344CB8AC3E}">
        <p14:creationId xmlns:p14="http://schemas.microsoft.com/office/powerpoint/2010/main" val="4071741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half" idx="1"/>
          </p:nvPr>
        </p:nvSpPr>
        <p:spPr>
          <a:xfrm>
            <a:off x="457200" y="857250"/>
            <a:ext cx="4038600" cy="5497513"/>
          </a:xfrm>
        </p:spPr>
        <p:txBody>
          <a:bodyPr/>
          <a:lstStyle/>
          <a:p>
            <a:pPr eaLnBrk="1" hangingPunct="1"/>
            <a:endParaRPr lang="fr-FR" altLang="ru-RU" sz="2000" smtClean="0">
              <a:solidFill>
                <a:srgbClr val="C00000"/>
              </a:solidFill>
              <a:latin typeface="Times New Roman" pitchFamily="18" charset="0"/>
              <a:cs typeface="Times New Roman" pitchFamily="18" charset="0"/>
            </a:endParaRPr>
          </a:p>
          <a:p>
            <a:pPr eaLnBrk="1" hangingPunct="1"/>
            <a:endParaRPr lang="fr-FR" altLang="ru-RU" sz="2000" smtClean="0">
              <a:solidFill>
                <a:srgbClr val="C00000"/>
              </a:solidFill>
              <a:latin typeface="Times New Roman" pitchFamily="18" charset="0"/>
              <a:cs typeface="Times New Roman" pitchFamily="18" charset="0"/>
            </a:endParaRPr>
          </a:p>
          <a:p>
            <a:pPr eaLnBrk="1" hangingPunct="1"/>
            <a:r>
              <a:rPr lang="fr-FR" altLang="ru-RU" sz="2000" smtClean="0">
                <a:solidFill>
                  <a:srgbClr val="C00000"/>
                </a:solidFill>
                <a:latin typeface="Times New Roman" pitchFamily="18" charset="0"/>
                <a:cs typeface="Times New Roman" pitchFamily="18" charset="0"/>
              </a:rPr>
              <a:t>Algorithms divisions</a:t>
            </a:r>
            <a:endParaRPr lang="fr-FR" altLang="ru-RU" sz="2000" smtClean="0">
              <a:latin typeface="Times New Roman" pitchFamily="18" charset="0"/>
              <a:cs typeface="Times New Roman" pitchFamily="18" charset="0"/>
            </a:endParaRPr>
          </a:p>
          <a:p>
            <a:pPr eaLnBrk="1" hangingPunct="1">
              <a:buFont typeface="Wingdings 2" pitchFamily="18" charset="2"/>
              <a:buNone/>
            </a:pPr>
            <a:r>
              <a:rPr lang="fr-FR" altLang="ru-RU" sz="2000" smtClean="0">
                <a:latin typeface="Times New Roman" pitchFamily="18" charset="0"/>
                <a:cs typeface="Times New Roman" pitchFamily="18" charset="0"/>
              </a:rPr>
              <a:t>     OpenOrd</a:t>
            </a: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r>
              <a:rPr lang="fr-FR" altLang="ru-RU" sz="2000" smtClean="0">
                <a:solidFill>
                  <a:srgbClr val="C00000"/>
                </a:solidFill>
                <a:latin typeface="Times New Roman" pitchFamily="18" charset="0"/>
                <a:cs typeface="Times New Roman" pitchFamily="18" charset="0"/>
              </a:rPr>
              <a:t>Algorithms geographic distributions </a:t>
            </a:r>
          </a:p>
          <a:p>
            <a:pPr eaLnBrk="1" hangingPunct="1">
              <a:buFont typeface="Wingdings 2" pitchFamily="18" charset="2"/>
              <a:buNone/>
            </a:pPr>
            <a:r>
              <a:rPr lang="fr-FR" altLang="ru-RU" sz="2000" smtClean="0">
                <a:solidFill>
                  <a:srgbClr val="C00000"/>
                </a:solidFill>
                <a:latin typeface="Times New Roman" pitchFamily="18" charset="0"/>
                <a:cs typeface="Times New Roman" pitchFamily="18" charset="0"/>
              </a:rPr>
              <a:t>    </a:t>
            </a:r>
            <a:r>
              <a:rPr lang="fr-FR" altLang="ru-RU" sz="2000" smtClean="0">
                <a:latin typeface="Times New Roman" pitchFamily="18" charset="0"/>
                <a:cs typeface="Times New Roman" pitchFamily="18" charset="0"/>
              </a:rPr>
              <a:t>GeoLayout</a:t>
            </a:r>
            <a:endParaRPr lang="en-US" altLang="ru-RU" sz="2000" smtClean="0">
              <a:latin typeface="Times New Roman" pitchFamily="18" charset="0"/>
              <a:cs typeface="Times New Roman" pitchFamily="18" charset="0"/>
            </a:endParaRPr>
          </a:p>
          <a:p>
            <a:pPr eaLnBrk="1" hangingPunct="1">
              <a:buFont typeface="Wingdings 2" pitchFamily="18" charset="2"/>
              <a:buNone/>
            </a:pPr>
            <a:r>
              <a:rPr lang="en-US" altLang="ru-RU" sz="2000" smtClean="0">
                <a:solidFill>
                  <a:srgbClr val="C00000"/>
                </a:solidFill>
                <a:latin typeface="Times New Roman" pitchFamily="18" charset="0"/>
                <a:cs typeface="Times New Roman" pitchFamily="18" charset="0"/>
              </a:rPr>
              <a:t> </a:t>
            </a:r>
            <a:endParaRPr lang="fr-FR" altLang="ru-RU" sz="2000" smtClean="0">
              <a:solidFill>
                <a:srgbClr val="C00000"/>
              </a:solidFill>
              <a:latin typeface="Times New Roman" pitchFamily="18" charset="0"/>
              <a:cs typeface="Times New Roman" pitchFamily="18" charset="0"/>
            </a:endParaRPr>
          </a:p>
        </p:txBody>
      </p:sp>
      <p:pic>
        <p:nvPicPr>
          <p:cNvPr id="16387" name="Espace réservé du contenu 4" descr="screenshot_153332.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45063" y="642938"/>
            <a:ext cx="3484562" cy="2500312"/>
          </a:xfrm>
        </p:spPr>
      </p:pic>
      <p:pic>
        <p:nvPicPr>
          <p:cNvPr id="16388" name="Image 5" descr="ge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43313"/>
            <a:ext cx="431958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162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u contenu 2"/>
          <p:cNvSpPr>
            <a:spLocks noGrp="1"/>
          </p:cNvSpPr>
          <p:nvPr>
            <p:ph sz="half" idx="1"/>
          </p:nvPr>
        </p:nvSpPr>
        <p:spPr>
          <a:xfrm>
            <a:off x="500063" y="642938"/>
            <a:ext cx="4038600" cy="4429125"/>
          </a:xfrm>
        </p:spPr>
        <p:txBody>
          <a:bodyPr/>
          <a:lstStyle/>
          <a:p>
            <a:pPr eaLnBrk="1" hangingPunct="1"/>
            <a:r>
              <a:rPr lang="fr-FR" altLang="ru-RU" sz="2000" smtClean="0">
                <a:solidFill>
                  <a:srgbClr val="C00000"/>
                </a:solidFill>
                <a:latin typeface="Times New Roman" pitchFamily="18" charset="0"/>
                <a:cs typeface="Times New Roman" pitchFamily="18" charset="0"/>
              </a:rPr>
              <a:t>Complementarities algorithms</a:t>
            </a:r>
          </a:p>
          <a:p>
            <a:pPr eaLnBrk="1" hangingPunct="1">
              <a:buFont typeface="Wingdings 2" pitchFamily="18" charset="2"/>
              <a:buNone/>
            </a:pPr>
            <a:r>
              <a:rPr lang="fr-FR" altLang="ru-RU" sz="2000" smtClean="0">
                <a:latin typeface="Times New Roman" pitchFamily="18" charset="0"/>
                <a:cs typeface="Times New Roman" pitchFamily="18" charset="0"/>
              </a:rPr>
              <a:t>     Force Atlas</a:t>
            </a:r>
          </a:p>
          <a:p>
            <a:pPr eaLnBrk="1" hangingPunct="1">
              <a:buFont typeface="Wingdings 2" pitchFamily="18" charset="2"/>
              <a:buNone/>
            </a:pPr>
            <a:r>
              <a:rPr lang="fr-FR" altLang="ru-RU" sz="2000" smtClean="0">
                <a:latin typeface="Times New Roman" pitchFamily="18" charset="0"/>
                <a:cs typeface="Times New Roman" pitchFamily="18" charset="0"/>
              </a:rPr>
              <a:t>     Force Atlas 2</a:t>
            </a:r>
          </a:p>
          <a:p>
            <a:pPr eaLnBrk="1" hangingPunct="1">
              <a:buFont typeface="Wingdings 2" pitchFamily="18" charset="2"/>
              <a:buNone/>
            </a:pPr>
            <a:r>
              <a:rPr lang="fr-FR" altLang="ru-RU" sz="2000" smtClean="0">
                <a:latin typeface="Times New Roman" pitchFamily="18" charset="0"/>
                <a:cs typeface="Times New Roman" pitchFamily="18" charset="0"/>
              </a:rPr>
              <a:t>     Force Atlas 3D</a:t>
            </a:r>
          </a:p>
          <a:p>
            <a:pPr eaLnBrk="1" hangingPunct="1">
              <a:buFont typeface="Wingdings 2" pitchFamily="18" charset="2"/>
              <a:buNone/>
            </a:pPr>
            <a:r>
              <a:rPr lang="fr-FR" altLang="ru-RU" sz="2000" smtClean="0">
                <a:latin typeface="Times New Roman" pitchFamily="18" charset="0"/>
                <a:cs typeface="Times New Roman" pitchFamily="18" charset="0"/>
              </a:rPr>
              <a:t>     Yifan Hu</a:t>
            </a:r>
          </a:p>
          <a:p>
            <a:pPr eaLnBrk="1" hangingPunct="1">
              <a:buFont typeface="Wingdings 2" pitchFamily="18" charset="2"/>
              <a:buNone/>
            </a:pPr>
            <a:r>
              <a:rPr lang="fr-FR" altLang="ru-RU" sz="2000" smtClean="0">
                <a:solidFill>
                  <a:srgbClr val="C00000"/>
                </a:solidFill>
                <a:latin typeface="Times New Roman" pitchFamily="18" charset="0"/>
                <a:cs typeface="Times New Roman" pitchFamily="18" charset="0"/>
              </a:rPr>
              <a:t> </a:t>
            </a:r>
            <a:r>
              <a:rPr lang="fr-FR" altLang="ru-RU" sz="2000" smtClean="0">
                <a:latin typeface="Times New Roman" pitchFamily="18" charset="0"/>
                <a:cs typeface="Times New Roman" pitchFamily="18" charset="0"/>
              </a:rPr>
              <a:t>    Frushterman</a:t>
            </a:r>
          </a:p>
          <a:p>
            <a:pPr eaLnBrk="1" hangingPunct="1">
              <a:buFont typeface="Wingdings 2" pitchFamily="18" charset="2"/>
              <a:buNone/>
            </a:pPr>
            <a:r>
              <a:rPr lang="fr-FR" altLang="ru-RU" sz="2000" smtClean="0">
                <a:latin typeface="Times New Roman" pitchFamily="18" charset="0"/>
                <a:cs typeface="Times New Roman" pitchFamily="18" charset="0"/>
              </a:rPr>
              <a:t>     …..</a:t>
            </a:r>
          </a:p>
        </p:txBody>
      </p:sp>
      <p:pic>
        <p:nvPicPr>
          <p:cNvPr id="17411" name="Espace réservé du contenu 6" descr="screenshot_155502.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072063" y="785813"/>
            <a:ext cx="3643312" cy="4214812"/>
          </a:xfrm>
        </p:spPr>
      </p:pic>
      <p:sp>
        <p:nvSpPr>
          <p:cNvPr id="17412" name="ZoneTexte 7"/>
          <p:cNvSpPr txBox="1">
            <a:spLocks noChangeArrowheads="1"/>
          </p:cNvSpPr>
          <p:nvPr/>
        </p:nvSpPr>
        <p:spPr bwMode="auto">
          <a:xfrm>
            <a:off x="857250" y="4929188"/>
            <a:ext cx="77866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ru-RU">
                <a:latin typeface="Constantia" pitchFamily="18" charset="0"/>
              </a:rPr>
              <a:t>We also have: </a:t>
            </a:r>
          </a:p>
          <a:p>
            <a:pPr eaLnBrk="1" hangingPunct="1"/>
            <a:r>
              <a:rPr lang="en-US" altLang="ru-RU">
                <a:latin typeface="Constantia" pitchFamily="18" charset="0"/>
              </a:rPr>
              <a:t>• Adjustment of labels / noverlap: Avoid the names overlap on your network</a:t>
            </a:r>
          </a:p>
          <a:p>
            <a:pPr eaLnBrk="1" hangingPunct="1"/>
            <a:r>
              <a:rPr lang="en-US" altLang="ru-RU">
                <a:latin typeface="Constantia" pitchFamily="18" charset="0"/>
              </a:rPr>
              <a:t>• Contraction / expansion: Increases or decreases the space between the nodes</a:t>
            </a:r>
          </a:p>
          <a:p>
            <a:pPr eaLnBrk="1" hangingPunct="1"/>
            <a:endParaRPr lang="en-US" altLang="ru-RU">
              <a:latin typeface="Constantia" pitchFamily="18" charset="0"/>
            </a:endParaRPr>
          </a:p>
          <a:p>
            <a:pPr eaLnBrk="1" hangingPunct="1"/>
            <a:endParaRPr lang="fr-FR" altLang="ru-RU">
              <a:latin typeface="Constantia" pitchFamily="18" charset="0"/>
            </a:endParaRPr>
          </a:p>
        </p:txBody>
      </p:sp>
    </p:spTree>
    <p:extLst>
      <p:ext uri="{BB962C8B-B14F-4D97-AF65-F5344CB8AC3E}">
        <p14:creationId xmlns:p14="http://schemas.microsoft.com/office/powerpoint/2010/main" val="80460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a:xfrm>
            <a:off x="428625" y="357188"/>
            <a:ext cx="8229600" cy="509587"/>
          </a:xfrm>
        </p:spPr>
        <p:txBody>
          <a:bodyPr>
            <a:normAutofit fontScale="90000"/>
          </a:bodyPr>
          <a:lstStyle/>
          <a:p>
            <a:pPr eaLnBrk="1" hangingPunct="1"/>
            <a:r>
              <a:rPr lang="en-US" altLang="ru-RU" sz="2800" smtClean="0">
                <a:latin typeface="Times New Roman" pitchFamily="18" charset="0"/>
                <a:cs typeface="Times New Roman" pitchFamily="18" charset="0"/>
              </a:rPr>
              <a:t>5) Filter tab and statistic</a:t>
            </a:r>
            <a:endParaRPr lang="fr-FR" altLang="ru-RU" sz="2800" smtClean="0"/>
          </a:p>
        </p:txBody>
      </p:sp>
      <p:sp>
        <p:nvSpPr>
          <p:cNvPr id="3" name="Espace réservé du contenu 2"/>
          <p:cNvSpPr>
            <a:spLocks noGrp="1"/>
          </p:cNvSpPr>
          <p:nvPr>
            <p:ph sz="half" idx="1"/>
          </p:nvPr>
        </p:nvSpPr>
        <p:spPr>
          <a:xfrm>
            <a:off x="457200" y="1000125"/>
            <a:ext cx="8401050" cy="5354638"/>
          </a:xfrm>
        </p:spPr>
        <p:txBody>
          <a:bodyPr>
            <a:normAutofit fontScale="70000" lnSpcReduction="20000"/>
          </a:bodyPr>
          <a:lstStyle/>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With this tool, we can remove some nodes of our network, filter information based on certain parameters, but also perform statistical analyzes.</a:t>
            </a:r>
          </a:p>
          <a:p>
            <a:pPr marL="274320" indent="-274320" eaLnBrk="1" fontAlgn="auto" hangingPunct="1">
              <a:spcAft>
                <a:spcPts val="0"/>
              </a:spcAft>
              <a:buClr>
                <a:schemeClr val="accent3"/>
              </a:buClr>
              <a:buFont typeface="Wingdings 2"/>
              <a:buNone/>
              <a:defRPr/>
            </a:pPr>
            <a:endParaRPr lang="en-US"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r>
              <a:rPr lang="en-US" b="1" dirty="0" smtClean="0">
                <a:solidFill>
                  <a:schemeClr val="tx2"/>
                </a:solidFill>
                <a:latin typeface="Times New Roman" pitchFamily="18" charset="0"/>
                <a:cs typeface="Times New Roman" pitchFamily="18" charset="0"/>
              </a:rPr>
              <a:t>Statistics tab</a:t>
            </a:r>
          </a:p>
          <a:p>
            <a:pPr marL="274320" indent="-274320" eaLnBrk="1" fontAlgn="auto" hangingPunct="1">
              <a:spcAft>
                <a:spcPts val="0"/>
              </a:spcAft>
              <a:buClr>
                <a:schemeClr val="accent3"/>
              </a:buClr>
              <a:buFont typeface="Wingdings 2"/>
              <a:buNone/>
              <a:defRPr/>
            </a:pPr>
            <a:r>
              <a:rPr lang="en-US" dirty="0" smtClean="0">
                <a:latin typeface="Times New Roman" pitchFamily="18" charset="0"/>
                <a:cs typeface="Times New Roman" pitchFamily="18" charset="0"/>
              </a:rPr>
              <a:t>The parameters that we can have are:</a:t>
            </a:r>
          </a:p>
          <a:p>
            <a:pPr marL="274320" indent="-274320" eaLnBrk="1" fontAlgn="auto" hangingPunct="1">
              <a:spcAft>
                <a:spcPts val="0"/>
              </a:spcAft>
              <a:buClr>
                <a:schemeClr val="accent3"/>
              </a:buClr>
              <a:buFont typeface="Wingdings 2"/>
              <a:buNone/>
              <a:defRPr/>
            </a:pPr>
            <a:r>
              <a:rPr lang="en-US" dirty="0" smtClean="0">
                <a:solidFill>
                  <a:srgbClr val="C00000"/>
                </a:solidFill>
                <a:latin typeface="Times New Roman" pitchFamily="18" charset="0"/>
                <a:cs typeface="Times New Roman" pitchFamily="18" charset="0"/>
              </a:rPr>
              <a:t>Degree</a:t>
            </a:r>
            <a:r>
              <a:rPr lang="en-US" dirty="0" smtClean="0">
                <a:latin typeface="Times New Roman" pitchFamily="18" charset="0"/>
                <a:cs typeface="Times New Roman" pitchFamily="18" charset="0"/>
              </a:rPr>
              <a:t>: calculate the number of links has a node</a:t>
            </a:r>
          </a:p>
          <a:p>
            <a:pPr marL="274320" indent="-274320" eaLnBrk="1" fontAlgn="auto" hangingPunct="1">
              <a:spcAft>
                <a:spcPts val="0"/>
              </a:spcAft>
              <a:buClr>
                <a:schemeClr val="accent3"/>
              </a:buClr>
              <a:buFont typeface="Wingdings 2"/>
              <a:buNone/>
              <a:defRPr/>
            </a:pPr>
            <a:r>
              <a:rPr lang="en-US" dirty="0" smtClean="0">
                <a:solidFill>
                  <a:srgbClr val="C00000"/>
                </a:solidFill>
                <a:latin typeface="Times New Roman" pitchFamily="18" charset="0"/>
                <a:cs typeface="Times New Roman" pitchFamily="18" charset="0"/>
              </a:rPr>
              <a:t>Degree weighted</a:t>
            </a:r>
            <a:r>
              <a:rPr lang="en-US" dirty="0" smtClean="0">
                <a:latin typeface="Times New Roman" pitchFamily="18" charset="0"/>
                <a:cs typeface="Times New Roman" pitchFamily="18" charset="0"/>
              </a:rPr>
              <a:t>: calculates the average number of links can have a node.</a:t>
            </a:r>
          </a:p>
          <a:p>
            <a:pPr marL="274320" indent="-274320" eaLnBrk="1" fontAlgn="auto" hangingPunct="1">
              <a:spcAft>
                <a:spcPts val="0"/>
              </a:spcAft>
              <a:buClr>
                <a:schemeClr val="accent3"/>
              </a:buClr>
              <a:buFont typeface="Wingdings 2"/>
              <a:buNone/>
              <a:defRPr/>
            </a:pPr>
            <a:r>
              <a:rPr lang="en-US" dirty="0" smtClean="0">
                <a:latin typeface="Times New Roman" pitchFamily="18" charset="0"/>
                <a:cs typeface="Times New Roman" pitchFamily="18" charset="0"/>
              </a:rPr>
              <a:t>(They refer </a:t>
            </a:r>
            <a:r>
              <a:rPr lang="en-US" dirty="0" smtClean="0">
                <a:solidFill>
                  <a:srgbClr val="C00000"/>
                </a:solidFill>
                <a:latin typeface="Times New Roman" pitchFamily="18" charset="0"/>
                <a:cs typeface="Times New Roman" pitchFamily="18" charset="0"/>
              </a:rPr>
              <a:t>Degree Distribution, In-Degree Distribution, Out-Degree Distribution</a:t>
            </a:r>
            <a:r>
              <a:rPr lang="en-US" dirty="0" smtClean="0">
                <a:latin typeface="Times New Roman" pitchFamily="18" charset="0"/>
                <a:cs typeface="Times New Roman" pitchFamily="18" charset="0"/>
              </a:rPr>
              <a:t>)</a:t>
            </a:r>
          </a:p>
          <a:p>
            <a:pPr marL="274320" indent="-274320" eaLnBrk="1" fontAlgn="auto" hangingPunct="1">
              <a:spcAft>
                <a:spcPts val="0"/>
              </a:spcAft>
              <a:buClr>
                <a:schemeClr val="accent3"/>
              </a:buClr>
              <a:buFont typeface="Wingdings 2"/>
              <a:buNone/>
              <a:defRPr/>
            </a:pPr>
            <a:endParaRPr lang="en-US"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r>
              <a:rPr lang="en-US" dirty="0" smtClean="0">
                <a:solidFill>
                  <a:srgbClr val="C00000"/>
                </a:solidFill>
                <a:latin typeface="Times New Roman" pitchFamily="18" charset="0"/>
                <a:cs typeface="Times New Roman" pitchFamily="18" charset="0"/>
              </a:rPr>
              <a:t>Diameter : </a:t>
            </a:r>
            <a:r>
              <a:rPr lang="en-US" dirty="0" smtClean="0">
                <a:latin typeface="Times New Roman" pitchFamily="18" charset="0"/>
                <a:cs typeface="Times New Roman" pitchFamily="18" charset="0"/>
              </a:rPr>
              <a:t>is the longest distance between two network nodes.</a:t>
            </a:r>
          </a:p>
          <a:p>
            <a:pPr marL="274320" indent="-274320" eaLnBrk="1" fontAlgn="auto" hangingPunct="1">
              <a:spcAft>
                <a:spcPts val="0"/>
              </a:spcAft>
              <a:buClr>
                <a:schemeClr val="accent3"/>
              </a:buClr>
              <a:buFont typeface="Wingdings 2"/>
              <a:buNone/>
              <a:defRPr/>
            </a:pPr>
            <a:r>
              <a:rPr lang="en-US" dirty="0" smtClean="0">
                <a:latin typeface="Times New Roman" pitchFamily="18" charset="0"/>
                <a:cs typeface="Times New Roman" pitchFamily="18" charset="0"/>
              </a:rPr>
              <a:t>It returns:</a:t>
            </a:r>
          </a:p>
          <a:p>
            <a:pPr marL="274320" indent="-274320" eaLnBrk="1" fontAlgn="auto" hangingPunct="1">
              <a:spcAft>
                <a:spcPts val="0"/>
              </a:spcAft>
              <a:buClr>
                <a:schemeClr val="accent3"/>
              </a:buClr>
              <a:buFont typeface="Wingdings 2"/>
              <a:buNone/>
              <a:defRPr/>
            </a:pPr>
            <a:r>
              <a:rPr lang="en-US" dirty="0" err="1" smtClean="0">
                <a:solidFill>
                  <a:srgbClr val="C00000"/>
                </a:solidFill>
                <a:latin typeface="Times New Roman" pitchFamily="18" charset="0"/>
                <a:cs typeface="Times New Roman" pitchFamily="18" charset="0"/>
              </a:rPr>
              <a:t>Betweenness</a:t>
            </a:r>
            <a:r>
              <a:rPr lang="en-US" dirty="0" smtClean="0">
                <a:solidFill>
                  <a:srgbClr val="C00000"/>
                </a:solidFill>
                <a:latin typeface="Times New Roman" pitchFamily="18" charset="0"/>
                <a:cs typeface="Times New Roman" pitchFamily="18" charset="0"/>
              </a:rPr>
              <a:t> centrality</a:t>
            </a:r>
            <a:r>
              <a:rPr lang="en-US" dirty="0" smtClean="0">
                <a:latin typeface="Times New Roman" pitchFamily="18" charset="0"/>
                <a:cs typeface="Times New Roman" pitchFamily="18" charset="0"/>
              </a:rPr>
              <a:t>: which measures the frequency of occurrence of a node on the shortest paths between network nodes</a:t>
            </a:r>
          </a:p>
          <a:p>
            <a:pPr marL="274320" indent="-274320" eaLnBrk="1" fontAlgn="auto" hangingPunct="1">
              <a:spcAft>
                <a:spcPts val="0"/>
              </a:spcAft>
              <a:buClr>
                <a:schemeClr val="accent3"/>
              </a:buClr>
              <a:buFont typeface="Wingdings 2"/>
              <a:buNone/>
              <a:defRPr/>
            </a:pPr>
            <a:r>
              <a:rPr lang="en-US" dirty="0" smtClean="0">
                <a:solidFill>
                  <a:srgbClr val="C00000"/>
                </a:solidFill>
                <a:latin typeface="Times New Roman" pitchFamily="18" charset="0"/>
                <a:cs typeface="Times New Roman" pitchFamily="18" charset="0"/>
              </a:rPr>
              <a:t>Closeness centrality</a:t>
            </a:r>
            <a:r>
              <a:rPr lang="en-US" dirty="0" smtClean="0">
                <a:latin typeface="Times New Roman" pitchFamily="18" charset="0"/>
                <a:cs typeface="Times New Roman" pitchFamily="18" charset="0"/>
              </a:rPr>
              <a:t>: measures the average distance between a node and all other nodes.</a:t>
            </a:r>
          </a:p>
          <a:p>
            <a:pPr marL="274320" indent="-274320" eaLnBrk="1" fontAlgn="auto" hangingPunct="1">
              <a:spcAft>
                <a:spcPts val="0"/>
              </a:spcAft>
              <a:buClr>
                <a:schemeClr val="accent3"/>
              </a:buClr>
              <a:buFont typeface="Wingdings 2"/>
              <a:buNone/>
              <a:defRPr/>
            </a:pPr>
            <a:r>
              <a:rPr lang="en-US" dirty="0" smtClean="0">
                <a:solidFill>
                  <a:srgbClr val="C00000"/>
                </a:solidFill>
                <a:latin typeface="Times New Roman" pitchFamily="18" charset="0"/>
                <a:cs typeface="Times New Roman" pitchFamily="18" charset="0"/>
              </a:rPr>
              <a:t>Eccentricity</a:t>
            </a:r>
            <a:r>
              <a:rPr lang="en-US" dirty="0" smtClean="0">
                <a:latin typeface="Times New Roman" pitchFamily="18" charset="0"/>
                <a:cs typeface="Times New Roman" pitchFamily="18" charset="0"/>
              </a:rPr>
              <a:t>: measuring the distance of a node relative to the most distant node from it.</a:t>
            </a:r>
          </a:p>
          <a:p>
            <a:pPr marL="274320" indent="-274320" eaLnBrk="1" fontAlgn="auto" hangingPunct="1">
              <a:spcAft>
                <a:spcPts val="0"/>
              </a:spcAft>
              <a:buClr>
                <a:schemeClr val="accent3"/>
              </a:buClr>
              <a:buFont typeface="Wingdings 2"/>
              <a:buNone/>
              <a:defRPr/>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2090920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50" y="6643688"/>
            <a:ext cx="8229600" cy="214312"/>
          </a:xfrm>
        </p:spPr>
        <p:txBody>
          <a:bodyPr>
            <a:normAutofit fontScale="90000"/>
          </a:bodyPr>
          <a:lstStyle/>
          <a:p>
            <a:pPr eaLnBrk="1" fontAlgn="auto" hangingPunct="1">
              <a:spcAft>
                <a:spcPts val="0"/>
              </a:spcAft>
              <a:defRPr/>
            </a:pPr>
            <a:r>
              <a:rPr lang="en-US" sz="2200" dirty="0" smtClean="0">
                <a:solidFill>
                  <a:srgbClr val="C00000"/>
                </a:solidFill>
                <a:latin typeface="Times New Roman" pitchFamily="18" charset="0"/>
                <a:cs typeface="Times New Roman" pitchFamily="18" charset="0"/>
              </a:rPr>
              <a:t>Density :</a:t>
            </a:r>
            <a:r>
              <a:rPr lang="en-US" sz="2200" dirty="0" smtClean="0">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determines the percentage of network </a:t>
            </a:r>
            <a:r>
              <a:rPr lang="en-US" sz="2200" dirty="0" err="1" smtClean="0">
                <a:solidFill>
                  <a:schemeClr val="tx1"/>
                </a:solidFill>
                <a:latin typeface="Times New Roman" pitchFamily="18" charset="0"/>
                <a:cs typeface="Times New Roman" pitchFamily="18" charset="0"/>
              </a:rPr>
              <a:t>complementarity</a:t>
            </a:r>
            <a:r>
              <a:rPr lang="en-US" sz="2200" dirty="0" smtClean="0">
                <a:solidFill>
                  <a:schemeClr val="tx1"/>
                </a:solidFill>
                <a:latin typeface="Times New Roman" pitchFamily="18" charset="0"/>
                <a:cs typeface="Times New Roman" pitchFamily="18" charset="0"/>
              </a:rPr>
              <a:t>.</a:t>
            </a:r>
            <a:br>
              <a:rPr lang="en-US" sz="2200" dirty="0" smtClean="0">
                <a:solidFill>
                  <a:schemeClr val="tx1"/>
                </a:solidFill>
                <a:latin typeface="Times New Roman" pitchFamily="18" charset="0"/>
                <a:cs typeface="Times New Roman" pitchFamily="18" charset="0"/>
              </a:rPr>
            </a:b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Modularity :</a:t>
            </a:r>
            <a:r>
              <a:rPr lang="en-US" sz="2200" dirty="0" smtClean="0">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identifying groupings to highlight the communities in a network</a:t>
            </a:r>
            <a:br>
              <a:rPr lang="en-US" sz="2200" dirty="0" smtClean="0">
                <a:solidFill>
                  <a:schemeClr val="tx1"/>
                </a:solidFill>
                <a:latin typeface="Times New Roman" pitchFamily="18" charset="0"/>
                <a:cs typeface="Times New Roman" pitchFamily="18" charset="0"/>
              </a:rPr>
            </a:b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Eigenvector centrality</a:t>
            </a:r>
            <a:r>
              <a:rPr lang="en-US" sz="2200" dirty="0" smtClean="0">
                <a:solidFill>
                  <a:schemeClr val="tx1"/>
                </a:solidFill>
                <a:latin typeface="Times New Roman" pitchFamily="18" charset="0"/>
                <a:cs typeface="Times New Roman" pitchFamily="18" charset="0"/>
              </a:rPr>
              <a:t>: measures the importance of a node in the network according to its connections</a:t>
            </a: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Related Components</a:t>
            </a:r>
            <a:r>
              <a:rPr lang="en-US" sz="2200" dirty="0" smtClean="0">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determines the number of connected components in the network</a:t>
            </a:r>
            <a:br>
              <a:rPr lang="en-US" sz="2200" dirty="0" smtClean="0">
                <a:solidFill>
                  <a:schemeClr val="tx1"/>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
            </a:r>
            <a:br>
              <a:rPr lang="en-US" sz="2200" dirty="0" smtClean="0">
                <a:solidFill>
                  <a:schemeClr val="tx1"/>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HITS</a:t>
            </a:r>
            <a:br>
              <a:rPr lang="en-US" sz="2200" dirty="0" smtClean="0">
                <a:solidFill>
                  <a:srgbClr val="C00000"/>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
            </a:r>
            <a:br>
              <a:rPr lang="en-US" sz="2200" dirty="0" smtClean="0">
                <a:solidFill>
                  <a:srgbClr val="C00000"/>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Page Rank</a:t>
            </a:r>
            <a:br>
              <a:rPr lang="en-US" sz="2200" dirty="0" smtClean="0">
                <a:solidFill>
                  <a:srgbClr val="C00000"/>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
            </a:r>
            <a:br>
              <a:rPr lang="en-US" sz="2200" dirty="0" smtClean="0">
                <a:solidFill>
                  <a:srgbClr val="C00000"/>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related components: </a:t>
            </a:r>
            <a:r>
              <a:rPr lang="en-US" sz="2200" dirty="0" smtClean="0">
                <a:solidFill>
                  <a:schemeClr val="tx1"/>
                </a:solidFill>
                <a:latin typeface="Times New Roman" pitchFamily="18" charset="0"/>
                <a:cs typeface="Times New Roman" pitchFamily="18" charset="0"/>
              </a:rPr>
              <a:t>determine the number of connected components in the network.</a:t>
            </a:r>
            <a:br>
              <a:rPr lang="en-US" sz="2200" dirty="0" smtClean="0">
                <a:solidFill>
                  <a:schemeClr val="tx1"/>
                </a:solidFill>
                <a:latin typeface="Times New Roman" pitchFamily="18" charset="0"/>
                <a:cs typeface="Times New Roman" pitchFamily="18" charset="0"/>
              </a:rPr>
            </a:br>
            <a:r>
              <a:rPr lang="en-US" sz="2200" dirty="0" smtClean="0">
                <a:solidFill>
                  <a:srgbClr val="C00000"/>
                </a:solidFill>
                <a:latin typeface="Times New Roman" pitchFamily="18" charset="0"/>
                <a:cs typeface="Times New Roman" pitchFamily="18" charset="0"/>
              </a:rPr>
              <a:t/>
            </a:r>
            <a:br>
              <a:rPr lang="en-US" sz="2200" dirty="0" smtClean="0">
                <a:solidFill>
                  <a:srgbClr val="C00000"/>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
            </a:r>
            <a:br>
              <a:rPr lang="en-US" sz="2200" dirty="0" smtClean="0">
                <a:solidFill>
                  <a:schemeClr val="tx1"/>
                </a:solidFill>
                <a:latin typeface="Times New Roman" pitchFamily="18" charset="0"/>
                <a:cs typeface="Times New Roman" pitchFamily="18" charset="0"/>
              </a:rPr>
            </a:br>
            <a:endParaRPr lang="fr-FR" sz="2200" dirty="0">
              <a:solidFill>
                <a:schemeClr val="tx1"/>
              </a:solidFill>
            </a:endParaRPr>
          </a:p>
        </p:txBody>
      </p:sp>
    </p:spTree>
    <p:extLst>
      <p:ext uri="{BB962C8B-B14F-4D97-AF65-F5344CB8AC3E}">
        <p14:creationId xmlns:p14="http://schemas.microsoft.com/office/powerpoint/2010/main" val="2919798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a:xfrm>
            <a:off x="428625" y="357188"/>
            <a:ext cx="8229600" cy="1928812"/>
          </a:xfrm>
        </p:spPr>
        <p:txBody>
          <a:bodyPr/>
          <a:lstStyle/>
          <a:p>
            <a:pPr eaLnBrk="1" hangingPunct="1"/>
            <a:r>
              <a:rPr lang="en-US" altLang="ru-RU" sz="2000" b="1" smtClean="0">
                <a:latin typeface="Times New Roman" pitchFamily="18" charset="0"/>
                <a:cs typeface="Times New Roman" pitchFamily="18" charset="0"/>
              </a:rPr>
              <a:t>Filter</a:t>
            </a:r>
            <a:r>
              <a:rPr lang="en-US" altLang="ru-RU" sz="2000" smtClean="0">
                <a:solidFill>
                  <a:srgbClr val="C00000"/>
                </a:solidFill>
                <a:latin typeface="Times New Roman" pitchFamily="18" charset="0"/>
                <a:cs typeface="Times New Roman" pitchFamily="18" charset="0"/>
              </a:rPr>
              <a:t/>
            </a:r>
            <a:br>
              <a:rPr lang="en-US" altLang="ru-RU" sz="2000" smtClean="0">
                <a:solidFill>
                  <a:srgbClr val="C00000"/>
                </a:solidFill>
                <a:latin typeface="Times New Roman" pitchFamily="18" charset="0"/>
                <a:cs typeface="Times New Roman" pitchFamily="18" charset="0"/>
              </a:rPr>
            </a:br>
            <a:r>
              <a:rPr lang="en-US" altLang="ru-RU" sz="2000" smtClean="0">
                <a:solidFill>
                  <a:schemeClr val="tx1"/>
                </a:solidFill>
                <a:latin typeface="Times New Roman" pitchFamily="18" charset="0"/>
                <a:cs typeface="Times New Roman" pitchFamily="18" charset="0"/>
              </a:rPr>
              <a:t>The data can be filtered according to several domains (network attributes, network topology, network operators in the (Union, Intersection, ...), the dynamics of the network, the network links or even already saved queries ). These attributes using all statistical parameters seen above.</a:t>
            </a:r>
            <a:endParaRPr lang="fr-FR" altLang="ru-RU" sz="2000" smtClean="0"/>
          </a:p>
        </p:txBody>
      </p:sp>
      <p:sp>
        <p:nvSpPr>
          <p:cNvPr id="20483" name="Espace réservé du contenu 5"/>
          <p:cNvSpPr>
            <a:spLocks noGrp="1"/>
          </p:cNvSpPr>
          <p:nvPr>
            <p:ph sz="quarter" idx="4"/>
          </p:nvPr>
        </p:nvSpPr>
        <p:spPr>
          <a:xfrm>
            <a:off x="357188" y="2928938"/>
            <a:ext cx="8286750" cy="3344862"/>
          </a:xfrm>
        </p:spPr>
        <p:txBody>
          <a:bodyPr/>
          <a:lstStyle/>
          <a:p>
            <a:pPr eaLnBrk="1" hangingPunct="1">
              <a:buFont typeface="Wingdings 2" pitchFamily="18" charset="2"/>
              <a:buNone/>
            </a:pPr>
            <a:r>
              <a:rPr lang="en-US" altLang="ru-RU" sz="2800" smtClean="0">
                <a:solidFill>
                  <a:schemeClr val="tx2"/>
                </a:solidFill>
              </a:rPr>
              <a:t>6) The data display</a:t>
            </a:r>
          </a:p>
          <a:p>
            <a:pPr eaLnBrk="1" hangingPunct="1">
              <a:buFont typeface="Wingdings 2" pitchFamily="18" charset="2"/>
              <a:buNone/>
            </a:pPr>
            <a:r>
              <a:rPr lang="en-US" altLang="ru-RU" smtClean="0"/>
              <a:t>    </a:t>
            </a:r>
            <a:r>
              <a:rPr lang="en-US" altLang="ru-RU" sz="2000" smtClean="0">
                <a:latin typeface="Times New Roman" pitchFamily="18" charset="0"/>
                <a:cs typeface="Times New Roman" pitchFamily="18" charset="0"/>
              </a:rPr>
              <a:t>This tab allows you to vary the size of the nodes, links between nodes, and display the name of the nodes.</a:t>
            </a:r>
          </a:p>
          <a:p>
            <a:pPr eaLnBrk="1" hangingPunct="1">
              <a:buFont typeface="Wingdings 2" pitchFamily="18" charset="2"/>
              <a:buNone/>
            </a:pPr>
            <a:r>
              <a:rPr lang="en-US" altLang="ru-RU" sz="2000" smtClean="0">
                <a:latin typeface="Times New Roman" pitchFamily="18" charset="0"/>
                <a:cs typeface="Times New Roman" pitchFamily="18" charset="0"/>
              </a:rPr>
              <a:t>     It manages the readability of the network according to the need of the user.</a:t>
            </a:r>
            <a:endParaRPr lang="fr-FR" altLang="ru-RU" sz="2000" smtClean="0">
              <a:latin typeface="Times New Roman" pitchFamily="18" charset="0"/>
              <a:cs typeface="Times New Roman" pitchFamily="18" charset="0"/>
            </a:endParaRPr>
          </a:p>
        </p:txBody>
      </p:sp>
    </p:spTree>
    <p:extLst>
      <p:ext uri="{BB962C8B-B14F-4D97-AF65-F5344CB8AC3E}">
        <p14:creationId xmlns:p14="http://schemas.microsoft.com/office/powerpoint/2010/main" val="3909837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63" y="214313"/>
            <a:ext cx="8229600" cy="1509712"/>
          </a:xfrm>
        </p:spPr>
        <p:txBody>
          <a:bodyPr>
            <a:normAutofit/>
          </a:bodyPr>
          <a:lstStyle/>
          <a:p>
            <a:pPr eaLnBrk="1" fontAlgn="auto" hangingPunct="1">
              <a:spcAft>
                <a:spcPts val="0"/>
              </a:spcAft>
              <a:buFont typeface="Wingdings" pitchFamily="2" charset="2"/>
              <a:buChar char="Ø"/>
              <a:defRPr/>
            </a:pPr>
            <a:r>
              <a:rPr lang="fr-FR" sz="3200" dirty="0" smtClean="0">
                <a:solidFill>
                  <a:srgbClr val="0070C0"/>
                </a:solidFill>
              </a:rPr>
              <a:t> </a:t>
            </a:r>
            <a:r>
              <a:rPr lang="fr-FR" sz="3600" b="1" dirty="0" err="1" smtClean="0">
                <a:solidFill>
                  <a:srgbClr val="0070C0"/>
                </a:solidFill>
                <a:latin typeface="+mn-lt"/>
                <a:cs typeface="Times New Roman" pitchFamily="18" charset="0"/>
              </a:rPr>
              <a:t>Using</a:t>
            </a:r>
            <a:r>
              <a:rPr lang="fr-FR" sz="3600" b="1" dirty="0" smtClean="0">
                <a:solidFill>
                  <a:srgbClr val="0070C0"/>
                </a:solidFill>
                <a:latin typeface="+mn-lt"/>
                <a:cs typeface="Times New Roman" pitchFamily="18" charset="0"/>
              </a:rPr>
              <a:t> </a:t>
            </a:r>
            <a:r>
              <a:rPr lang="fr-FR" sz="3600" b="1" dirty="0" err="1" smtClean="0">
                <a:solidFill>
                  <a:srgbClr val="0070C0"/>
                </a:solidFill>
                <a:latin typeface="+mn-lt"/>
                <a:cs typeface="Times New Roman" pitchFamily="18" charset="0"/>
              </a:rPr>
              <a:t>Gephi</a:t>
            </a:r>
            <a:r>
              <a:rPr lang="fr-FR" sz="3600" b="1" dirty="0" smtClean="0">
                <a:solidFill>
                  <a:srgbClr val="0070C0"/>
                </a:solidFill>
                <a:latin typeface="+mn-lt"/>
                <a:cs typeface="Times New Roman" pitchFamily="18" charset="0"/>
              </a:rPr>
              <a:t> on </a:t>
            </a:r>
            <a:r>
              <a:rPr lang="fr-FR" sz="3600" b="1" dirty="0" err="1" smtClean="0">
                <a:solidFill>
                  <a:srgbClr val="0070C0"/>
                </a:solidFill>
                <a:latin typeface="+mn-lt"/>
                <a:cs typeface="Times New Roman" pitchFamily="18" charset="0"/>
              </a:rPr>
              <a:t>facebook</a:t>
            </a:r>
            <a:r>
              <a:rPr lang="fr-FR" sz="3600" b="1" dirty="0" smtClean="0">
                <a:solidFill>
                  <a:srgbClr val="0070C0"/>
                </a:solidFill>
                <a:latin typeface="+mn-lt"/>
                <a:cs typeface="Times New Roman" pitchFamily="18" charset="0"/>
              </a:rPr>
              <a:t> social network (</a:t>
            </a:r>
            <a:r>
              <a:rPr lang="fr-FR" sz="3600" b="1" dirty="0" err="1" smtClean="0">
                <a:solidFill>
                  <a:srgbClr val="0070C0"/>
                </a:solidFill>
                <a:latin typeface="+mn-lt"/>
                <a:cs typeface="Times New Roman" pitchFamily="18" charset="0"/>
              </a:rPr>
              <a:t>Practical</a:t>
            </a:r>
            <a:r>
              <a:rPr lang="fr-FR" sz="3600" b="1" dirty="0" smtClean="0">
                <a:solidFill>
                  <a:srgbClr val="0070C0"/>
                </a:solidFill>
                <a:latin typeface="+mn-lt"/>
                <a:cs typeface="Times New Roman" pitchFamily="18" charset="0"/>
              </a:rPr>
              <a:t> part)</a:t>
            </a:r>
            <a:endParaRPr lang="fr-FR" sz="3600" b="1" dirty="0">
              <a:solidFill>
                <a:srgbClr val="0070C0"/>
              </a:solidFill>
              <a:latin typeface="+mn-lt"/>
              <a:cs typeface="Times New Roman" pitchFamily="18" charset="0"/>
            </a:endParaRPr>
          </a:p>
        </p:txBody>
      </p:sp>
      <p:sp>
        <p:nvSpPr>
          <p:cNvPr id="21507" name="Espace réservé du contenu 4"/>
          <p:cNvSpPr>
            <a:spLocks noGrp="1"/>
          </p:cNvSpPr>
          <p:nvPr>
            <p:ph sz="quarter" idx="2"/>
          </p:nvPr>
        </p:nvSpPr>
        <p:spPr>
          <a:xfrm>
            <a:off x="457200" y="1643063"/>
            <a:ext cx="8186738" cy="2428875"/>
          </a:xfrm>
        </p:spPr>
        <p:txBody>
          <a:bodyPr/>
          <a:lstStyle/>
          <a:p>
            <a:pPr eaLnBrk="1" hangingPunct="1"/>
            <a:r>
              <a:rPr lang="en-US" altLang="ru-RU" sz="2800" b="1" smtClean="0">
                <a:solidFill>
                  <a:srgbClr val="FF0000"/>
                </a:solidFill>
                <a:latin typeface="Times New Roman" pitchFamily="18" charset="0"/>
                <a:cs typeface="Times New Roman" pitchFamily="18" charset="0"/>
              </a:rPr>
              <a:t>Import data file </a:t>
            </a:r>
          </a:p>
          <a:p>
            <a:pPr eaLnBrk="1" hangingPunct="1">
              <a:buFont typeface="Wingdings 2" pitchFamily="18" charset="2"/>
              <a:buNone/>
            </a:pPr>
            <a:r>
              <a:rPr lang="en-US" altLang="ru-RU" sz="2000" smtClean="0">
                <a:latin typeface="Times New Roman" pitchFamily="18" charset="0"/>
                <a:cs typeface="Times New Roman" pitchFamily="18" charset="0"/>
              </a:rPr>
              <a:t>     Above all, we must reap our facebook data.</a:t>
            </a:r>
          </a:p>
          <a:p>
            <a:pPr eaLnBrk="1" hangingPunct="1">
              <a:buFont typeface="Wingdings 2" pitchFamily="18" charset="2"/>
              <a:buNone/>
            </a:pPr>
            <a:r>
              <a:rPr lang="en-US" altLang="ru-RU" sz="2000" smtClean="0">
                <a:latin typeface="Times New Roman" pitchFamily="18" charset="0"/>
                <a:cs typeface="Times New Roman" pitchFamily="18" charset="0"/>
              </a:rPr>
              <a:t>    To do this we have several applications on Facebook that allow us to export the data as .gdf files (Netvizz, netvizzpg, myfnetwork ...).</a:t>
            </a:r>
          </a:p>
          <a:p>
            <a:pPr eaLnBrk="1" hangingPunct="1">
              <a:buFont typeface="Wingdings 2" pitchFamily="18" charset="2"/>
              <a:buNone/>
            </a:pPr>
            <a:r>
              <a:rPr lang="en-US" altLang="ru-RU" sz="2000" smtClean="0">
                <a:latin typeface="Times New Roman" pitchFamily="18" charset="0"/>
                <a:cs typeface="Times New Roman" pitchFamily="18" charset="0"/>
              </a:rPr>
              <a:t>    In this demonstration, we will use the</a:t>
            </a:r>
            <a:r>
              <a:rPr lang="en-US" altLang="ru-RU" sz="2000" smtClean="0">
                <a:solidFill>
                  <a:srgbClr val="FF0000"/>
                </a:solidFill>
                <a:latin typeface="Times New Roman" pitchFamily="18" charset="0"/>
                <a:cs typeface="Times New Roman" pitchFamily="18" charset="0"/>
              </a:rPr>
              <a:t> Netvizz </a:t>
            </a:r>
            <a:r>
              <a:rPr lang="en-US" altLang="ru-RU" sz="2000" smtClean="0">
                <a:latin typeface="Times New Roman" pitchFamily="18" charset="0"/>
                <a:cs typeface="Times New Roman" pitchFamily="18" charset="0"/>
              </a:rPr>
              <a:t>application that can allow us to import data types: group data, page like network, data page</a:t>
            </a:r>
            <a:endParaRPr lang="fr-FR" altLang="ru-RU" sz="2000" smtClean="0">
              <a:latin typeface="Times New Roman" pitchFamily="18" charset="0"/>
              <a:cs typeface="Times New Roman" pitchFamily="18" charset="0"/>
            </a:endParaRPr>
          </a:p>
        </p:txBody>
      </p:sp>
      <p:sp>
        <p:nvSpPr>
          <p:cNvPr id="6" name="Espace réservé du contenu 5"/>
          <p:cNvSpPr>
            <a:spLocks noGrp="1"/>
          </p:cNvSpPr>
          <p:nvPr>
            <p:ph sz="quarter" idx="4"/>
          </p:nvPr>
        </p:nvSpPr>
        <p:spPr>
          <a:xfrm>
            <a:off x="928688" y="3929063"/>
            <a:ext cx="3429000" cy="2571750"/>
          </a:xfrm>
        </p:spPr>
        <p:txBody>
          <a:bodyPr>
            <a:normAutofit fontScale="92500" lnSpcReduction="20000"/>
          </a:bodyPr>
          <a:lstStyle/>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  </a:t>
            </a:r>
          </a:p>
          <a:p>
            <a:pPr marL="274320" indent="-274320" eaLnBrk="1" fontAlgn="auto" hangingPunct="1">
              <a:spcAft>
                <a:spcPts val="0"/>
              </a:spcAft>
              <a:buClr>
                <a:schemeClr val="accent3"/>
              </a:buClr>
              <a:buFont typeface="Wingdings" pitchFamily="2" charset="2"/>
              <a:buChar char="Ø"/>
              <a:defRPr/>
            </a:pPr>
            <a:r>
              <a:rPr lang="en-US" sz="2000" dirty="0" smtClean="0">
                <a:solidFill>
                  <a:srgbClr val="FF0000"/>
                </a:solidFill>
                <a:latin typeface="Times New Roman" pitchFamily="18" charset="0"/>
                <a:cs typeface="Times New Roman" pitchFamily="18" charset="0"/>
              </a:rPr>
              <a:t>Open </a:t>
            </a:r>
            <a:r>
              <a:rPr lang="en-US" sz="2000" dirty="0" err="1" smtClean="0">
                <a:solidFill>
                  <a:srgbClr val="FF0000"/>
                </a:solidFill>
                <a:latin typeface="Times New Roman" pitchFamily="18" charset="0"/>
                <a:cs typeface="Times New Roman" pitchFamily="18" charset="0"/>
              </a:rPr>
              <a:t>facebook</a:t>
            </a:r>
            <a:r>
              <a:rPr lang="en-US" sz="2000"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account you want to download information.</a:t>
            </a:r>
          </a:p>
          <a:p>
            <a:pPr marL="274320" indent="-274320" eaLnBrk="1" fontAlgn="auto" hangingPunct="1">
              <a:spcAft>
                <a:spcPts val="0"/>
              </a:spcAft>
              <a:buClr>
                <a:schemeClr val="accent3"/>
              </a:buClr>
              <a:buFont typeface="Wingdings" pitchFamily="2" charset="2"/>
              <a:buChar char="Ø"/>
              <a:defRPr/>
            </a:pPr>
            <a:r>
              <a:rPr lang="en-US" sz="2000" dirty="0" smtClean="0">
                <a:latin typeface="Times New Roman" pitchFamily="18" charset="0"/>
                <a:cs typeface="Times New Roman" pitchFamily="18" charset="0"/>
              </a:rPr>
              <a:t>Enter the name of the application (</a:t>
            </a:r>
            <a:r>
              <a:rPr lang="en-US" sz="2000" dirty="0" err="1" smtClean="0">
                <a:solidFill>
                  <a:srgbClr val="FF0000"/>
                </a:solidFill>
                <a:latin typeface="Times New Roman" pitchFamily="18" charset="0"/>
                <a:cs typeface="Times New Roman" pitchFamily="18" charset="0"/>
              </a:rPr>
              <a:t>Netvizz</a:t>
            </a:r>
            <a:r>
              <a:rPr lang="en-US" sz="2000"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in the search bar and run.</a:t>
            </a:r>
          </a:p>
          <a:p>
            <a:pPr marL="274320" indent="-274320" eaLnBrk="1" fontAlgn="auto" hangingPunct="1">
              <a:spcAft>
                <a:spcPts val="0"/>
              </a:spcAft>
              <a:buClr>
                <a:schemeClr val="accent3"/>
              </a:buClr>
              <a:buFont typeface="Wingdings" pitchFamily="2" charset="2"/>
              <a:buChar char="Ø"/>
              <a:defRPr/>
            </a:pPr>
            <a:r>
              <a:rPr lang="en-US" sz="2000" dirty="0" smtClean="0">
                <a:latin typeface="Times New Roman" pitchFamily="18" charset="0"/>
                <a:cs typeface="Times New Roman" pitchFamily="18" charset="0"/>
              </a:rPr>
              <a:t>Validate permissions by clicking </a:t>
            </a:r>
            <a:r>
              <a:rPr lang="en-US" sz="2000" dirty="0" smtClean="0">
                <a:solidFill>
                  <a:srgbClr val="FF0000"/>
                </a:solidFill>
                <a:latin typeface="Times New Roman" pitchFamily="18" charset="0"/>
                <a:cs typeface="Times New Roman" pitchFamily="18" charset="0"/>
              </a:rPr>
              <a:t>"OK”</a:t>
            </a:r>
            <a:endParaRPr lang="fr-FR" dirty="0">
              <a:solidFill>
                <a:srgbClr val="FF0000"/>
              </a:solidFill>
            </a:endParaRPr>
          </a:p>
        </p:txBody>
      </p:sp>
      <p:pic>
        <p:nvPicPr>
          <p:cNvPr id="21509" name="Image 8" descr="Sans tit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3857625"/>
            <a:ext cx="4395788"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4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contenu 2"/>
          <p:cNvSpPr>
            <a:spLocks noGrp="1"/>
          </p:cNvSpPr>
          <p:nvPr>
            <p:ph sz="half" idx="1"/>
          </p:nvPr>
        </p:nvSpPr>
        <p:spPr>
          <a:xfrm>
            <a:off x="841375" y="620713"/>
            <a:ext cx="7599363" cy="484187"/>
          </a:xfrm>
        </p:spPr>
        <p:txBody>
          <a:bodyPr/>
          <a:lstStyle/>
          <a:p>
            <a:pPr eaLnBrk="1" hangingPunct="1">
              <a:buFont typeface="Wingdings" pitchFamily="2" charset="2"/>
              <a:buChar char="Ø"/>
            </a:pPr>
            <a:r>
              <a:rPr lang="en-US" altLang="ru-RU" sz="2000" smtClean="0"/>
              <a:t>It is located on the facing  page against</a:t>
            </a:r>
          </a:p>
        </p:txBody>
      </p:sp>
      <p:sp>
        <p:nvSpPr>
          <p:cNvPr id="22531" name="Espace réservé du contenu 7"/>
          <p:cNvSpPr>
            <a:spLocks noGrp="1"/>
          </p:cNvSpPr>
          <p:nvPr>
            <p:ph sz="half" idx="2"/>
          </p:nvPr>
        </p:nvSpPr>
        <p:spPr>
          <a:xfrm>
            <a:off x="749300" y="5805488"/>
            <a:ext cx="8115300" cy="719137"/>
          </a:xfrm>
        </p:spPr>
        <p:txBody>
          <a:bodyPr/>
          <a:lstStyle/>
          <a:p>
            <a:pPr eaLnBrk="1" hangingPunct="1">
              <a:buFont typeface="Wingdings" pitchFamily="2" charset="2"/>
              <a:buChar char="Ø"/>
            </a:pPr>
            <a:r>
              <a:rPr lang="en-US" altLang="ru-RU" sz="2000" smtClean="0">
                <a:latin typeface="Times New Roman" pitchFamily="18" charset="0"/>
                <a:cs typeface="Times New Roman" pitchFamily="18" charset="0"/>
              </a:rPr>
              <a:t>Then click on the link for the types of information you want to download </a:t>
            </a: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endParaRPr lang="fr-FR" altLang="ru-RU" sz="2000" smtClean="0">
              <a:latin typeface="Times New Roman" pitchFamily="18" charset="0"/>
              <a:cs typeface="Times New Roman" pitchFamily="18" charset="0"/>
            </a:endParaRPr>
          </a:p>
        </p:txBody>
      </p:sp>
      <p:pic>
        <p:nvPicPr>
          <p:cNvPr id="22532" name="Image 10" descr="Sans tit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68413"/>
            <a:ext cx="7239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232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fontScale="90000"/>
          </a:bodyPr>
          <a:lstStyle/>
          <a:p>
            <a:r>
              <a:rPr lang="en-US" dirty="0"/>
              <a:t>Social  Network Analysis (SNA) with </a:t>
            </a:r>
            <a:r>
              <a:rPr lang="en-US" dirty="0" err="1"/>
              <a:t>Gephi</a:t>
            </a:r>
            <a:r>
              <a:rPr lang="en-US" dirty="0"/>
              <a:t/>
            </a:r>
            <a:br>
              <a:rPr lang="en-US" dirty="0"/>
            </a:br>
            <a:endParaRPr lang="ru-RU" dirty="0"/>
          </a:p>
        </p:txBody>
      </p:sp>
      <p:sp>
        <p:nvSpPr>
          <p:cNvPr id="6" name="Текст 5"/>
          <p:cNvSpPr>
            <a:spLocks noGrp="1"/>
          </p:cNvSpPr>
          <p:nvPr>
            <p:ph type="body" idx="1"/>
          </p:nvPr>
        </p:nvSpPr>
        <p:spPr/>
        <p:txBody>
          <a:bodyPr/>
          <a:lstStyle/>
          <a:p>
            <a:r>
              <a:rPr lang="en-US" dirty="0">
                <a:hlinkClick r:id="rId2"/>
              </a:rPr>
              <a:t>https://</a:t>
            </a:r>
            <a:r>
              <a:rPr lang="en-US" dirty="0" smtClean="0">
                <a:hlinkClick r:id="rId2"/>
              </a:rPr>
              <a:t>gephi.org</a:t>
            </a:r>
            <a:endParaRPr lang="en-US" dirty="0" smtClean="0"/>
          </a:p>
        </p:txBody>
      </p:sp>
      <p:sp>
        <p:nvSpPr>
          <p:cNvPr id="4" name="Номер слайда 3"/>
          <p:cNvSpPr>
            <a:spLocks noGrp="1"/>
          </p:cNvSpPr>
          <p:nvPr>
            <p:ph type="sldNum" sz="quarter" idx="12"/>
          </p:nvPr>
        </p:nvSpPr>
        <p:spPr/>
        <p:txBody>
          <a:bodyPr/>
          <a:lstStyle/>
          <a:p>
            <a:fld id="{F29E71F4-764E-4B55-B4DF-8EF2746654EB}" type="slidenum">
              <a:rPr lang="ru-RU" smtClean="0"/>
              <a:t>2</a:t>
            </a:fld>
            <a:endParaRPr lang="ru-RU"/>
          </a:p>
        </p:txBody>
      </p:sp>
    </p:spTree>
    <p:extLst>
      <p:ext uri="{BB962C8B-B14F-4D97-AF65-F5344CB8AC3E}">
        <p14:creationId xmlns:p14="http://schemas.microsoft.com/office/powerpoint/2010/main" val="4211694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u contenu 2"/>
          <p:cNvSpPr>
            <a:spLocks noGrp="1"/>
          </p:cNvSpPr>
          <p:nvPr>
            <p:ph sz="half" idx="1"/>
          </p:nvPr>
        </p:nvSpPr>
        <p:spPr>
          <a:xfrm>
            <a:off x="714375" y="642938"/>
            <a:ext cx="7929563" cy="2714625"/>
          </a:xfrm>
        </p:spPr>
        <p:txBody>
          <a:bodyPr/>
          <a:lstStyle/>
          <a:p>
            <a:pPr eaLnBrk="1" hangingPunct="1">
              <a:buFont typeface="Wingdings" pitchFamily="2" charset="2"/>
              <a:buChar char="Ø"/>
            </a:pPr>
            <a:r>
              <a:rPr lang="en-US" altLang="ru-RU" sz="2000" smtClean="0">
                <a:latin typeface="Times New Roman" pitchFamily="18" charset="0"/>
                <a:cs typeface="Times New Roman" pitchFamily="18" charset="0"/>
              </a:rPr>
              <a:t>Click on </a:t>
            </a:r>
            <a:r>
              <a:rPr lang="en-US" altLang="ru-RU" sz="2000" smtClean="0">
                <a:solidFill>
                  <a:srgbClr val="FF0000"/>
                </a:solidFill>
                <a:latin typeface="Times New Roman" pitchFamily="18" charset="0"/>
                <a:cs typeface="Times New Roman" pitchFamily="18" charset="0"/>
              </a:rPr>
              <a:t>the group data link</a:t>
            </a:r>
            <a:r>
              <a:rPr lang="en-US" altLang="ru-RU" sz="2000" smtClean="0">
                <a:latin typeface="Times New Roman" pitchFamily="18" charset="0"/>
                <a:cs typeface="Times New Roman" pitchFamily="18" charset="0"/>
              </a:rPr>
              <a:t>, which leads to this page.</a:t>
            </a:r>
          </a:p>
          <a:p>
            <a:pPr eaLnBrk="1" hangingPunct="1">
              <a:buFont typeface="Wingdings" pitchFamily="2" charset="2"/>
              <a:buChar char="Ø"/>
            </a:pPr>
            <a:r>
              <a:rPr lang="en-US" altLang="ru-RU" sz="2000" smtClean="0">
                <a:solidFill>
                  <a:srgbClr val="FF0000"/>
                </a:solidFill>
                <a:latin typeface="Times New Roman" pitchFamily="18" charset="0"/>
                <a:cs typeface="Times New Roman" pitchFamily="18" charset="0"/>
              </a:rPr>
              <a:t>Enter the id </a:t>
            </a:r>
            <a:r>
              <a:rPr lang="en-US" altLang="ru-RU" sz="2000" smtClean="0">
                <a:latin typeface="Times New Roman" pitchFamily="18" charset="0"/>
                <a:cs typeface="Times New Roman" pitchFamily="18" charset="0"/>
              </a:rPr>
              <a:t>of the group you want information. </a:t>
            </a:r>
            <a:endParaRPr lang="en-US" altLang="ru-RU" sz="1600" smtClean="0">
              <a:latin typeface="Times New Roman" pitchFamily="18" charset="0"/>
              <a:cs typeface="Times New Roman" pitchFamily="18" charset="0"/>
            </a:endParaRPr>
          </a:p>
          <a:p>
            <a:pPr eaLnBrk="1" hangingPunct="1">
              <a:buFont typeface="Wingdings" pitchFamily="2" charset="2"/>
              <a:buChar char="Ø"/>
            </a:pPr>
            <a:r>
              <a:rPr lang="en-US" altLang="ru-RU" sz="2000" smtClean="0">
                <a:latin typeface="Times New Roman" pitchFamily="18" charset="0"/>
                <a:cs typeface="Times New Roman" pitchFamily="18" charset="0"/>
              </a:rPr>
              <a:t>Confirm by clicking the link </a:t>
            </a:r>
            <a:r>
              <a:rPr lang="fr-FR" altLang="ru-RU" sz="2000" smtClean="0">
                <a:solidFill>
                  <a:srgbClr val="FF0000"/>
                </a:solidFill>
                <a:latin typeface="Times New Roman" pitchFamily="18" charset="0"/>
                <a:cs typeface="Times New Roman" pitchFamily="18" charset="0"/>
              </a:rPr>
              <a:t>friendship connections</a:t>
            </a:r>
            <a:r>
              <a:rPr lang="fr-FR" altLang="ru-RU" sz="2000" smtClean="0">
                <a:latin typeface="Times New Roman" pitchFamily="18" charset="0"/>
                <a:cs typeface="Times New Roman" pitchFamily="18" charset="0"/>
              </a:rPr>
              <a:t> or   </a:t>
            </a:r>
          </a:p>
          <a:p>
            <a:pPr eaLnBrk="1" hangingPunct="1">
              <a:buFont typeface="Wingdings 2" pitchFamily="18" charset="2"/>
              <a:buNone/>
            </a:pPr>
            <a:r>
              <a:rPr lang="fr-FR" altLang="ru-RU" sz="2000" smtClean="0">
                <a:latin typeface="Times New Roman" pitchFamily="18" charset="0"/>
                <a:cs typeface="Times New Roman" pitchFamily="18" charset="0"/>
              </a:rPr>
              <a:t>   </a:t>
            </a:r>
            <a:r>
              <a:rPr lang="fr-FR" altLang="ru-RU" sz="2000" smtClean="0">
                <a:solidFill>
                  <a:srgbClr val="FF0000"/>
                </a:solidFill>
                <a:latin typeface="Times New Roman" pitchFamily="18" charset="0"/>
                <a:cs typeface="Times New Roman" pitchFamily="18" charset="0"/>
              </a:rPr>
              <a:t>  interactions.</a:t>
            </a:r>
            <a:endParaRPr lang="fr-FR" altLang="ru-RU" sz="2000" smtClean="0">
              <a:latin typeface="Times New Roman" pitchFamily="18" charset="0"/>
              <a:cs typeface="Times New Roman" pitchFamily="18" charset="0"/>
            </a:endParaRPr>
          </a:p>
        </p:txBody>
      </p:sp>
      <p:pic>
        <p:nvPicPr>
          <p:cNvPr id="23555" name="Espace réservé du contenu 6" descr="Sans titre.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27088" y="2349500"/>
            <a:ext cx="7561262" cy="4281488"/>
          </a:xfrm>
        </p:spPr>
      </p:pic>
    </p:spTree>
    <p:extLst>
      <p:ext uri="{BB962C8B-B14F-4D97-AF65-F5344CB8AC3E}">
        <p14:creationId xmlns:p14="http://schemas.microsoft.com/office/powerpoint/2010/main" val="3877908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contenu 4"/>
          <p:cNvSpPr>
            <a:spLocks noGrp="1"/>
          </p:cNvSpPr>
          <p:nvPr>
            <p:ph sz="quarter" idx="2"/>
          </p:nvPr>
        </p:nvSpPr>
        <p:spPr>
          <a:xfrm>
            <a:off x="642938" y="836613"/>
            <a:ext cx="3854450" cy="5524500"/>
          </a:xfrm>
        </p:spPr>
        <p:txBody>
          <a:bodyPr/>
          <a:lstStyle/>
          <a:p>
            <a:pPr eaLnBrk="1" hangingPunct="1">
              <a:buFont typeface="Wingdings" pitchFamily="2" charset="2"/>
              <a:buChar char="Ø"/>
            </a:pPr>
            <a:r>
              <a:rPr lang="en-US" altLang="ru-RU" sz="2000" smtClean="0">
                <a:latin typeface="Times New Roman" pitchFamily="18" charset="0"/>
                <a:cs typeface="Times New Roman" pitchFamily="18" charset="0"/>
              </a:rPr>
              <a:t>A loading page open, and depending on the number of people that can hold the group, it may take time to download the data. </a:t>
            </a:r>
          </a:p>
          <a:p>
            <a:pPr algn="ctr" eaLnBrk="1" hangingPunct="1">
              <a:buFont typeface="Wingdings 2" pitchFamily="18" charset="2"/>
              <a:buNone/>
            </a:pPr>
            <a:r>
              <a:rPr lang="en-US" altLang="ru-RU" sz="2000" smtClean="0">
                <a:latin typeface="Times New Roman" pitchFamily="18" charset="0"/>
                <a:cs typeface="Times New Roman" pitchFamily="18" charset="0"/>
              </a:rPr>
              <a:t>     </a:t>
            </a:r>
            <a:endParaRPr lang="en-US" altLang="ru-RU" sz="1600" smtClean="0">
              <a:latin typeface="Times New Roman" pitchFamily="18" charset="0"/>
              <a:cs typeface="Times New Roman" pitchFamily="18" charset="0"/>
            </a:endParaRPr>
          </a:p>
          <a:p>
            <a:pPr eaLnBrk="1" hangingPunct="1">
              <a:buFont typeface="Wingdings" pitchFamily="2" charset="2"/>
              <a:buChar char="Ø"/>
            </a:pPr>
            <a:r>
              <a:rPr lang="en-US" altLang="ru-RU" sz="2000" smtClean="0">
                <a:latin typeface="Times New Roman" pitchFamily="18" charset="0"/>
                <a:cs typeface="Times New Roman" pitchFamily="18" charset="0"/>
              </a:rPr>
              <a:t> At the end of the download,  </a:t>
            </a:r>
            <a:r>
              <a:rPr lang="en-US" altLang="ru-RU" sz="2000" smtClean="0">
                <a:solidFill>
                  <a:srgbClr val="FF0000"/>
                </a:solidFill>
                <a:latin typeface="Times New Roman" pitchFamily="18" charset="0"/>
                <a:cs typeface="Times New Roman" pitchFamily="18" charset="0"/>
              </a:rPr>
              <a:t>save .gdf  file.</a:t>
            </a:r>
          </a:p>
          <a:p>
            <a:pPr algn="ctr" eaLnBrk="1" hangingPunct="1">
              <a:buFont typeface="Wingdings 2" pitchFamily="18" charset="2"/>
              <a:buNone/>
            </a:pPr>
            <a:r>
              <a:rPr lang="en-US" altLang="ru-RU" sz="1600" smtClean="0">
                <a:latin typeface="Times New Roman" pitchFamily="18" charset="0"/>
                <a:cs typeface="Times New Roman" pitchFamily="18" charset="0"/>
              </a:rPr>
              <a:t>    </a:t>
            </a:r>
            <a:endParaRPr lang="fr-FR" altLang="ru-RU" sz="1600" smtClean="0">
              <a:latin typeface="Times New Roman" pitchFamily="18" charset="0"/>
              <a:cs typeface="Times New Roman" pitchFamily="18" charset="0"/>
            </a:endParaRPr>
          </a:p>
        </p:txBody>
      </p:sp>
      <p:pic>
        <p:nvPicPr>
          <p:cNvPr id="24579" name="Image 9" descr="Sans titr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5" y="642938"/>
            <a:ext cx="45005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Image 10" descr="Sans titre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688" y="3571875"/>
            <a:ext cx="45735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302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581025"/>
          </a:xfrm>
        </p:spPr>
        <p:txBody>
          <a:bodyPr>
            <a:normAutofit fontScale="90000"/>
          </a:bodyPr>
          <a:lstStyle/>
          <a:p>
            <a:pPr eaLnBrk="1" fontAlgn="auto" hangingPunct="1">
              <a:spcAft>
                <a:spcPts val="0"/>
              </a:spcAft>
              <a:buFont typeface="Arial" pitchFamily="34" charset="0"/>
              <a:buChar char="•"/>
              <a:defRPr/>
            </a:pPr>
            <a:r>
              <a:rPr lang="fr-FR" dirty="0" smtClean="0">
                <a:solidFill>
                  <a:srgbClr val="FF0000"/>
                </a:solidFill>
              </a:rPr>
              <a:t> </a:t>
            </a:r>
            <a:r>
              <a:rPr lang="fr-FR" sz="3100" b="1" dirty="0" err="1" smtClean="0">
                <a:solidFill>
                  <a:srgbClr val="FF0000"/>
                </a:solidFill>
                <a:latin typeface="Times New Roman" pitchFamily="18" charset="0"/>
                <a:cs typeface="Times New Roman" pitchFamily="18" charset="0"/>
              </a:rPr>
              <a:t>Mapping</a:t>
            </a:r>
            <a:r>
              <a:rPr lang="fr-FR" sz="3100" b="1" dirty="0" smtClean="0">
                <a:solidFill>
                  <a:srgbClr val="FF0000"/>
                </a:solidFill>
                <a:latin typeface="Times New Roman" pitchFamily="18" charset="0"/>
                <a:cs typeface="Times New Roman" pitchFamily="18" charset="0"/>
              </a:rPr>
              <a:t> of data </a:t>
            </a:r>
            <a:r>
              <a:rPr lang="fr-FR" sz="3100" b="1" dirty="0" err="1" smtClean="0">
                <a:solidFill>
                  <a:srgbClr val="FF0000"/>
                </a:solidFill>
                <a:latin typeface="Times New Roman" pitchFamily="18" charset="0"/>
                <a:cs typeface="Times New Roman" pitchFamily="18" charset="0"/>
              </a:rPr>
              <a:t>downloaded</a:t>
            </a:r>
            <a:endParaRPr lang="fr-FR" sz="3100" b="1" dirty="0">
              <a:solidFill>
                <a:srgbClr val="FF0000"/>
              </a:solidFill>
              <a:latin typeface="Times New Roman" pitchFamily="18" charset="0"/>
              <a:cs typeface="Times New Roman" pitchFamily="18" charset="0"/>
            </a:endParaRPr>
          </a:p>
        </p:txBody>
      </p:sp>
      <p:sp>
        <p:nvSpPr>
          <p:cNvPr id="25603" name="Espace réservé du contenu 4"/>
          <p:cNvSpPr>
            <a:spLocks noGrp="1"/>
          </p:cNvSpPr>
          <p:nvPr>
            <p:ph sz="quarter" idx="2"/>
          </p:nvPr>
        </p:nvSpPr>
        <p:spPr>
          <a:xfrm>
            <a:off x="457200" y="1357313"/>
            <a:ext cx="4040188" cy="5003800"/>
          </a:xfrm>
        </p:spPr>
        <p:txBody>
          <a:bodyPr/>
          <a:lstStyle/>
          <a:p>
            <a:pPr eaLnBrk="1" hangingPunct="1">
              <a:buFont typeface="Wingdings" pitchFamily="2" charset="2"/>
              <a:buChar char="Ø"/>
            </a:pPr>
            <a:r>
              <a:rPr lang="fr-FR" altLang="ru-RU" sz="2000" smtClean="0">
                <a:latin typeface="Times New Roman" pitchFamily="18" charset="0"/>
                <a:cs typeface="Times New Roman" pitchFamily="18" charset="0"/>
              </a:rPr>
              <a:t> Start Gephi</a:t>
            </a:r>
          </a:p>
          <a:p>
            <a:pPr eaLnBrk="1" hangingPunct="1">
              <a:buFont typeface="Wingdings" pitchFamily="2" charset="2"/>
              <a:buChar char="Ø"/>
            </a:pPr>
            <a:r>
              <a:rPr lang="en-US" altLang="ru-RU" sz="2000" smtClean="0">
                <a:latin typeface="Times New Roman" pitchFamily="18" charset="0"/>
                <a:cs typeface="Times New Roman" pitchFamily="18" charset="0"/>
              </a:rPr>
              <a:t>Go to File / New Project</a:t>
            </a:r>
          </a:p>
          <a:p>
            <a:pPr eaLnBrk="1" hangingPunct="1">
              <a:buFont typeface="Wingdings" pitchFamily="2" charset="2"/>
              <a:buChar char="Ø"/>
            </a:pPr>
            <a:r>
              <a:rPr lang="en-US" altLang="ru-RU" sz="2000" smtClean="0">
                <a:latin typeface="Times New Roman" pitchFamily="18" charset="0"/>
                <a:cs typeface="Times New Roman" pitchFamily="18" charset="0"/>
              </a:rPr>
              <a:t>Then File / Open: to open .gdf  file download. </a:t>
            </a:r>
          </a:p>
          <a:p>
            <a:pPr algn="ctr" eaLnBrk="1" hangingPunct="1">
              <a:buFont typeface="Wingdings 2" pitchFamily="18" charset="2"/>
              <a:buNone/>
            </a:pPr>
            <a:endParaRPr lang="fr-FR" altLang="ru-RU" sz="1600" smtClean="0">
              <a:latin typeface="Times New Roman" pitchFamily="18" charset="0"/>
              <a:cs typeface="Times New Roman" pitchFamily="18" charset="0"/>
            </a:endParaRPr>
          </a:p>
          <a:p>
            <a:pPr eaLnBrk="1" hangingPunct="1">
              <a:buFont typeface="Wingdings" pitchFamily="2" charset="2"/>
              <a:buChar char="Ø"/>
            </a:pPr>
            <a:r>
              <a:rPr lang="fr-FR" altLang="ru-RU" sz="2000" smtClean="0">
                <a:latin typeface="Times New Roman" pitchFamily="18" charset="0"/>
                <a:cs typeface="Times New Roman" pitchFamily="18" charset="0"/>
              </a:rPr>
              <a:t>Click ‘ok’</a:t>
            </a:r>
          </a:p>
          <a:p>
            <a:pPr eaLnBrk="1" hangingPunct="1">
              <a:buFont typeface="Wingdings 2" pitchFamily="18" charset="2"/>
              <a:buNone/>
            </a:pPr>
            <a:endParaRPr lang="fr-FR" altLang="ru-RU" sz="1600" smtClean="0">
              <a:latin typeface="Times New Roman" pitchFamily="18" charset="0"/>
              <a:cs typeface="Times New Roman" pitchFamily="18" charset="0"/>
            </a:endParaRPr>
          </a:p>
        </p:txBody>
      </p:sp>
      <p:pic>
        <p:nvPicPr>
          <p:cNvPr id="25604" name="Espace réservé du contenu 6" descr="Sans titre.pn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4932363" y="1196975"/>
            <a:ext cx="4041775" cy="2271713"/>
          </a:xfrm>
        </p:spPr>
      </p:pic>
      <p:pic>
        <p:nvPicPr>
          <p:cNvPr id="25605" name="Image 7" descr="Sans titr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3573463"/>
            <a:ext cx="561657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066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contenu 4"/>
          <p:cNvSpPr>
            <a:spLocks noGrp="1"/>
          </p:cNvSpPr>
          <p:nvPr>
            <p:ph sz="quarter" idx="2"/>
          </p:nvPr>
        </p:nvSpPr>
        <p:spPr>
          <a:xfrm>
            <a:off x="457200" y="500063"/>
            <a:ext cx="8401050" cy="2000250"/>
          </a:xfrm>
        </p:spPr>
        <p:txBody>
          <a:bodyPr/>
          <a:lstStyle/>
          <a:p>
            <a:pPr eaLnBrk="1" hangingPunct="1">
              <a:buFont typeface="Wingdings" pitchFamily="2" charset="2"/>
              <a:buChar char="Ø"/>
            </a:pPr>
            <a:r>
              <a:rPr lang="en-US" altLang="ru-RU" sz="2000" smtClean="0">
                <a:latin typeface="Times New Roman" pitchFamily="18" charset="0"/>
                <a:cs typeface="Times New Roman" pitchFamily="18" charset="0"/>
              </a:rPr>
              <a:t>To better glimpse of our network, we will use a first algorithm: </a:t>
            </a:r>
            <a:r>
              <a:rPr lang="en-US" altLang="ru-RU" sz="2000" smtClean="0">
                <a:solidFill>
                  <a:srgbClr val="FF0000"/>
                </a:solidFill>
                <a:latin typeface="Times New Roman" pitchFamily="18" charset="0"/>
                <a:cs typeface="Times New Roman" pitchFamily="18" charset="0"/>
              </a:rPr>
              <a:t>Force Atlas</a:t>
            </a:r>
            <a:r>
              <a:rPr lang="en-US" altLang="ru-RU" sz="2000" smtClean="0">
                <a:latin typeface="Times New Roman" pitchFamily="18" charset="0"/>
                <a:cs typeface="Times New Roman" pitchFamily="18" charset="0"/>
              </a:rPr>
              <a:t> best suited for social networks. (If my network is large: </a:t>
            </a:r>
            <a:r>
              <a:rPr lang="en-US" altLang="ru-RU" sz="2000" smtClean="0">
                <a:solidFill>
                  <a:srgbClr val="FF0000"/>
                </a:solidFill>
                <a:latin typeface="Times New Roman" pitchFamily="18" charset="0"/>
                <a:cs typeface="Times New Roman" pitchFamily="18" charset="0"/>
              </a:rPr>
              <a:t>Force Atlas 2 </a:t>
            </a:r>
            <a:r>
              <a:rPr lang="en-US" altLang="ru-RU" sz="2000" smtClean="0">
                <a:latin typeface="Times New Roman" pitchFamily="18" charset="0"/>
                <a:cs typeface="Times New Roman" pitchFamily="18" charset="0"/>
              </a:rPr>
              <a:t>is better)</a:t>
            </a:r>
          </a:p>
          <a:p>
            <a:pPr eaLnBrk="1" hangingPunct="1">
              <a:buFont typeface="Wingdings" pitchFamily="2" charset="2"/>
              <a:buChar char="Ø"/>
            </a:pPr>
            <a:r>
              <a:rPr lang="en-US" altLang="ru-RU" sz="2000" smtClean="0">
                <a:latin typeface="Times New Roman" pitchFamily="18" charset="0"/>
                <a:cs typeface="Times New Roman" pitchFamily="18" charset="0"/>
              </a:rPr>
              <a:t>Select Force Atlas in the spatial tab and run. Do not forget to click "stop" when the network seems already stable. </a:t>
            </a:r>
          </a:p>
          <a:p>
            <a:pPr algn="ctr" eaLnBrk="1" hangingPunct="1">
              <a:buFont typeface="Wingdings 2" pitchFamily="18" charset="2"/>
              <a:buNone/>
            </a:pPr>
            <a:endParaRPr lang="fr-FR" altLang="ru-RU" sz="1600" smtClean="0">
              <a:latin typeface="Times New Roman" pitchFamily="18" charset="0"/>
              <a:cs typeface="Times New Roman" pitchFamily="18" charset="0"/>
            </a:endParaRPr>
          </a:p>
        </p:txBody>
      </p:sp>
      <p:pic>
        <p:nvPicPr>
          <p:cNvPr id="26627" name="Espace réservé du contenu 6" descr="Sans titre.pn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571500" y="2143125"/>
            <a:ext cx="8072438" cy="4500563"/>
          </a:xfrm>
        </p:spPr>
      </p:pic>
    </p:spTree>
    <p:extLst>
      <p:ext uri="{BB962C8B-B14F-4D97-AF65-F5344CB8AC3E}">
        <p14:creationId xmlns:p14="http://schemas.microsoft.com/office/powerpoint/2010/main" val="27115287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2"/>
          </p:nvPr>
        </p:nvSpPr>
        <p:spPr>
          <a:xfrm>
            <a:off x="457200" y="714375"/>
            <a:ext cx="4040188" cy="5646738"/>
          </a:xfrm>
        </p:spPr>
        <p:txBody>
          <a:bodyPr>
            <a:normAutofit fontScale="92500" lnSpcReduction="10000"/>
          </a:bodyPr>
          <a:lstStyle/>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Now we will determine some information in our network:</a:t>
            </a:r>
          </a:p>
          <a:p>
            <a:pPr marL="274320" indent="-274320" eaLnBrk="1" fontAlgn="auto" hangingPunct="1">
              <a:spcAft>
                <a:spcPts val="0"/>
              </a:spcAft>
              <a:buClr>
                <a:schemeClr val="accent3"/>
              </a:buClr>
              <a:buFont typeface="Wingdings 2"/>
              <a:buChar char=""/>
              <a:defRPr/>
            </a:pPr>
            <a:r>
              <a:rPr lang="en-US" sz="2000" dirty="0" smtClean="0">
                <a:solidFill>
                  <a:srgbClr val="FF0000"/>
                </a:solidFill>
                <a:latin typeface="Times New Roman" pitchFamily="18" charset="0"/>
                <a:cs typeface="Times New Roman" pitchFamily="18" charset="0"/>
              </a:rPr>
              <a:t>The gender difference (male and female).</a:t>
            </a:r>
          </a:p>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    Go to the Partition tab / refresh / choose "sex" / execute</a:t>
            </a:r>
            <a:r>
              <a:rPr lang="en-US" dirty="0" smtClean="0"/>
              <a:t>.</a:t>
            </a:r>
          </a:p>
          <a:p>
            <a:pPr marL="274320" indent="-274320" eaLnBrk="1" fontAlgn="auto" hangingPunct="1">
              <a:spcAft>
                <a:spcPts val="0"/>
              </a:spcAft>
              <a:buClr>
                <a:schemeClr val="accent3"/>
              </a:buClr>
              <a:buFont typeface="Wingdings 2"/>
              <a:buNone/>
              <a:defRPr/>
            </a:pPr>
            <a:endParaRPr lang="en-US" dirty="0" smtClean="0"/>
          </a:p>
          <a:p>
            <a:pPr marL="274320" indent="-274320" eaLnBrk="1" fontAlgn="auto" hangingPunct="1">
              <a:spcAft>
                <a:spcPts val="0"/>
              </a:spcAft>
              <a:buClr>
                <a:schemeClr val="accent3"/>
              </a:buClr>
              <a:buFont typeface="Wingdings 2"/>
              <a:buNone/>
              <a:defRPr/>
            </a:pPr>
            <a:endParaRPr lang="en-US" dirty="0" smtClean="0"/>
          </a:p>
          <a:p>
            <a:pPr marL="274320" indent="-274320" eaLnBrk="1" fontAlgn="auto" hangingPunct="1">
              <a:spcAft>
                <a:spcPts val="0"/>
              </a:spcAft>
              <a:buClr>
                <a:schemeClr val="accent3"/>
              </a:buClr>
              <a:buFont typeface="Arial" pitchFamily="34" charset="0"/>
              <a:buChar char="•"/>
              <a:defRPr/>
            </a:pPr>
            <a:r>
              <a:rPr lang="en-US" sz="2000" dirty="0" smtClean="0">
                <a:solidFill>
                  <a:srgbClr val="FF0000"/>
                </a:solidFill>
                <a:latin typeface="Times New Roman" pitchFamily="18" charset="0"/>
                <a:cs typeface="Times New Roman" pitchFamily="18" charset="0"/>
              </a:rPr>
              <a:t>The individual with the most relationships in the network</a:t>
            </a:r>
            <a:r>
              <a:rPr lang="en-US" dirty="0" smtClean="0"/>
              <a:t>.</a:t>
            </a:r>
          </a:p>
          <a:p>
            <a:pPr marL="274320" indent="-274320" eaLnBrk="1" fontAlgn="auto" hangingPunct="1">
              <a:spcAft>
                <a:spcPts val="0"/>
              </a:spcAft>
              <a:buClr>
                <a:schemeClr val="accent3"/>
              </a:buClr>
              <a:buFont typeface="Wingdings 2"/>
              <a:buNone/>
              <a:defRPr/>
            </a:pPr>
            <a:r>
              <a:rPr lang="en-US" dirty="0" smtClean="0"/>
              <a:t>    </a:t>
            </a:r>
            <a:r>
              <a:rPr lang="en-US" sz="2000" dirty="0" smtClean="0">
                <a:latin typeface="Times New Roman" pitchFamily="18" charset="0"/>
                <a:cs typeface="Times New Roman" pitchFamily="18" charset="0"/>
              </a:rPr>
              <a:t>Go to statistics tab and run weighted degree</a:t>
            </a:r>
          </a:p>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G</a:t>
            </a:r>
            <a:r>
              <a:rPr lang="en-US" sz="2000" dirty="0" smtClean="0">
                <a:latin typeface="Times New Roman" pitchFamily="18" charset="0"/>
                <a:cs typeface="Times New Roman" pitchFamily="18" charset="0"/>
              </a:rPr>
              <a:t>o to the ranking tab / select the size symbol / selects weighted degree / runs</a:t>
            </a:r>
          </a:p>
          <a:p>
            <a:pPr marL="274320" indent="-274320" eaLnBrk="1" fontAlgn="auto" hangingPunct="1">
              <a:spcAft>
                <a:spcPts val="0"/>
              </a:spcAft>
              <a:buClr>
                <a:schemeClr val="accent3"/>
              </a:buClr>
              <a:buFont typeface="Wingdings 2"/>
              <a:buNone/>
              <a:defRPr/>
            </a:pPr>
            <a:r>
              <a:rPr lang="en-US" sz="2000" dirty="0" smtClean="0">
                <a:latin typeface="Times New Roman" pitchFamily="18" charset="0"/>
                <a:cs typeface="Times New Roman" pitchFamily="18" charset="0"/>
              </a:rPr>
              <a:t>     Go to the spatial tab / select Force Atlas / check parameter "fit by size" and runs</a:t>
            </a:r>
            <a:endParaRPr lang="fr-FR" dirty="0"/>
          </a:p>
        </p:txBody>
      </p:sp>
      <p:pic>
        <p:nvPicPr>
          <p:cNvPr id="27651" name="Espace réservé du contenu 6" descr="Sans titre.png"/>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a:xfrm>
            <a:off x="4214813" y="571500"/>
            <a:ext cx="4700587" cy="2643188"/>
          </a:xfrm>
        </p:spPr>
      </p:pic>
      <p:pic>
        <p:nvPicPr>
          <p:cNvPr id="27652" name="Image 7" descr="Sans titr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688" y="3429000"/>
            <a:ext cx="4556125"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6381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620688"/>
            <a:ext cx="8305800" cy="5653870"/>
          </a:xfrm>
          <a:extLst/>
        </p:spPr>
        <p:txBody>
          <a:bodyPr>
            <a:noAutofit/>
          </a:bodyPr>
          <a:lstStyle/>
          <a:p>
            <a:pPr eaLnBrk="1" fontAlgn="auto" hangingPunct="1">
              <a:spcAft>
                <a:spcPts val="0"/>
              </a:spcAft>
              <a:defRPr/>
            </a:pPr>
            <a:r>
              <a:rPr lang="en-US" sz="2800" u="heavy" dirty="0" smtClean="0">
                <a:solidFill>
                  <a:srgbClr val="FF0000"/>
                </a:solidFill>
                <a:latin typeface="Times New Roman" pitchFamily="18" charset="0"/>
                <a:cs typeface="Times New Roman" pitchFamily="18" charset="0"/>
              </a:rPr>
              <a:t>Group network mapping with </a:t>
            </a:r>
            <a:r>
              <a:rPr lang="en-US" sz="2800" u="heavy" dirty="0" err="1" smtClean="0">
                <a:solidFill>
                  <a:srgbClr val="FF0000"/>
                </a:solidFill>
                <a:latin typeface="Times New Roman" pitchFamily="18" charset="0"/>
                <a:cs typeface="Times New Roman" pitchFamily="18" charset="0"/>
              </a:rPr>
              <a:t>Gephi</a:t>
            </a:r>
            <a:r>
              <a:rPr lang="en-US" sz="2800" u="heavy" dirty="0" smtClean="0">
                <a:solidFill>
                  <a:srgbClr val="FF0000"/>
                </a:solidFill>
                <a:latin typeface="Times New Roman" pitchFamily="18" charset="0"/>
                <a:cs typeface="Times New Roman" pitchFamily="18" charset="0"/>
              </a:rPr>
              <a:t>, analysis graphs and interpretation of the results obtained:</a:t>
            </a:r>
            <a:r>
              <a:rPr lang="en-US" sz="2800" i="1" u="heavy" dirty="0" smtClean="0">
                <a:latin typeface="Times New Roman" pitchFamily="18" charset="0"/>
                <a:cs typeface="Times New Roman" pitchFamily="18" charset="0"/>
              </a:rPr>
              <a:t/>
            </a:r>
            <a:br>
              <a:rPr lang="en-US" sz="2800" i="1" u="heavy" dirty="0" smtClean="0">
                <a:latin typeface="Times New Roman" pitchFamily="18" charset="0"/>
                <a:cs typeface="Times New Roman" pitchFamily="18" charset="0"/>
              </a:rPr>
            </a:br>
            <a:r>
              <a:rPr lang="en-US" sz="3200" i="1" u="heavy" dirty="0" smtClean="0">
                <a:latin typeface="Times New Roman" pitchFamily="18" charset="0"/>
                <a:cs typeface="Times New Roman" pitchFamily="18" charset="0"/>
              </a:rPr>
              <a:t/>
            </a:r>
            <a:br>
              <a:rPr lang="en-US" sz="3200" i="1" u="heavy" dirty="0" smtClean="0">
                <a:latin typeface="Times New Roman" pitchFamily="18" charset="0"/>
                <a:cs typeface="Times New Roman" pitchFamily="18" charset="0"/>
              </a:rPr>
            </a:br>
            <a:r>
              <a:rPr lang="fr-FR" sz="2000" dirty="0" smtClean="0">
                <a:latin typeface="Times New Roman" pitchFamily="18" charset="0"/>
                <a:cs typeface="Times New Roman" pitchFamily="18" charset="0"/>
              </a:rPr>
              <a:t>Name of group: Computer</a:t>
            </a:r>
            <a:r>
              <a:rPr lang="fr-FR" sz="3200" dirty="0" smtClean="0">
                <a:latin typeface="Times New Roman" pitchFamily="18" charset="0"/>
                <a:cs typeface="Times New Roman" pitchFamily="18" charset="0"/>
              </a:rPr>
              <a:t/>
            </a:r>
            <a:br>
              <a:rPr lang="fr-FR" sz="3200" dirty="0" smtClean="0">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After extractions information about the group by </a:t>
            </a:r>
            <a:r>
              <a:rPr lang="en-US" sz="2000" dirty="0" err="1" smtClean="0">
                <a:solidFill>
                  <a:schemeClr val="tx1"/>
                </a:solidFill>
                <a:latin typeface="Times New Roman" pitchFamily="18" charset="0"/>
                <a:cs typeface="Times New Roman" pitchFamily="18" charset="0"/>
              </a:rPr>
              <a:t>Netvizz</a:t>
            </a:r>
            <a:r>
              <a:rPr lang="en-US" sz="2000" dirty="0" smtClean="0">
                <a:solidFill>
                  <a:schemeClr val="tx1"/>
                </a:solidFill>
                <a:latin typeface="Times New Roman" pitchFamily="18" charset="0"/>
                <a:cs typeface="Times New Roman" pitchFamily="18" charset="0"/>
              </a:rPr>
              <a:t>, we have the Social Network, which size is the following: </a:t>
            </a:r>
            <a:br>
              <a:rPr lang="en-US" sz="2000" dirty="0" smtClean="0">
                <a:solidFill>
                  <a:schemeClr val="tx1"/>
                </a:solidFill>
                <a:latin typeface="Times New Roman" pitchFamily="18" charset="0"/>
                <a:cs typeface="Times New Roman" pitchFamily="18" charset="0"/>
              </a:rPr>
            </a:b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Nodes: 155    and       Edges: 932</a:t>
            </a:r>
            <a:br>
              <a:rPr lang="en-US" sz="2000" dirty="0" smtClean="0">
                <a:solidFill>
                  <a:schemeClr val="tx1"/>
                </a:solidFill>
                <a:latin typeface="Times New Roman" pitchFamily="18" charset="0"/>
                <a:cs typeface="Times New Roman" pitchFamily="18" charset="0"/>
              </a:rPr>
            </a:b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r>
              <a:rPr lang="en-US" sz="2000" dirty="0" smtClean="0">
                <a:solidFill>
                  <a:schemeClr val="tx1"/>
                </a:solidFill>
                <a:latin typeface="Times New Roman" pitchFamily="18" charset="0"/>
                <a:cs typeface="Times New Roman" pitchFamily="18" charset="0"/>
              </a:rPr>
              <a:t>During the analysis of data obtained by </a:t>
            </a:r>
            <a:r>
              <a:rPr lang="en-US" sz="2000" dirty="0" err="1" smtClean="0">
                <a:solidFill>
                  <a:schemeClr val="tx1"/>
                </a:solidFill>
                <a:latin typeface="Times New Roman" pitchFamily="18" charset="0"/>
                <a:cs typeface="Times New Roman" pitchFamily="18" charset="0"/>
              </a:rPr>
              <a:t>Gephi</a:t>
            </a:r>
            <a:r>
              <a:rPr lang="en-US" sz="2000" dirty="0" smtClean="0">
                <a:solidFill>
                  <a:schemeClr val="tx1"/>
                </a:solidFill>
                <a:latin typeface="Times New Roman" pitchFamily="18" charset="0"/>
                <a:cs typeface="Times New Roman" pitchFamily="18" charset="0"/>
              </a:rPr>
              <a:t> (type of graph: directed) we obtained the following main graphs (figure 1-6):</a:t>
            </a: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r>
              <a:rPr lang="fr-FR" sz="2000" dirty="0" smtClean="0">
                <a:solidFill>
                  <a:schemeClr val="tx1"/>
                </a:solidFill>
                <a:latin typeface="Times New Roman" pitchFamily="18" charset="0"/>
                <a:cs typeface="Times New Roman" pitchFamily="18" charset="0"/>
              </a:rPr>
              <a:t/>
            </a:r>
            <a:br>
              <a:rPr lang="fr-FR" sz="2000" dirty="0" smtClean="0">
                <a:solidFill>
                  <a:schemeClr val="tx1"/>
                </a:solidFill>
                <a:latin typeface="Times New Roman" pitchFamily="18" charset="0"/>
                <a:cs typeface="Times New Roman" pitchFamily="18" charset="0"/>
              </a:rPr>
            </a:br>
            <a:endParaRPr lang="fr-FR"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156916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2"/>
          </p:nvPr>
        </p:nvSpPr>
        <p:spPr>
          <a:xfrm>
            <a:off x="4572000" y="785813"/>
            <a:ext cx="4040188" cy="6072187"/>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In this first graph the parameters were used: Algorithms Forces Atlas and labels adjustments, Statistical formulas modularity and sex partition</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The filter of modularity of order 10(after filter we have: nodes: 145 and edges: 932).</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Modularity: 0,463.</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Gender partitions: 2 (male = 67.59, female= 32.41)</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We use a Gender partition to determinate a percentage of girls in the network.</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We can conclude that the analysis of social networks the "Computer" group consists of more boys than girls. And most of these girls are rather strongly connected to each other.</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Char char=""/>
              <a:defRPr/>
            </a:pPr>
            <a:r>
              <a:rPr lang="en-US" sz="2000" dirty="0" smtClean="0">
                <a:latin typeface="Times New Roman" pitchFamily="18" charset="0"/>
                <a:cs typeface="Times New Roman" pitchFamily="18" charset="0"/>
              </a:rPr>
              <a:t>This verifies the fact that, since few girls choose to study computer science, then we will have fewer girls in a group of computer science.</a:t>
            </a:r>
            <a:endParaRPr lang="fr-FR" sz="2000" dirty="0" smtClean="0">
              <a:latin typeface="Times New Roman" pitchFamily="18" charset="0"/>
              <a:cs typeface="Times New Roman" pitchFamily="18" charset="0"/>
            </a:endParaRPr>
          </a:p>
          <a:p>
            <a:pPr marL="274320" indent="-274320" eaLnBrk="1" fontAlgn="auto" hangingPunct="1">
              <a:spcAft>
                <a:spcPts val="0"/>
              </a:spcAft>
              <a:buClr>
                <a:schemeClr val="accent3"/>
              </a:buClr>
              <a:buFont typeface="Wingdings 2"/>
              <a:buNone/>
              <a:defRPr/>
            </a:pPr>
            <a:endParaRPr lang="fr-FR" sz="2000" dirty="0">
              <a:latin typeface="Times New Roman" pitchFamily="18" charset="0"/>
              <a:cs typeface="Times New Roman" pitchFamily="18" charset="0"/>
            </a:endParaRPr>
          </a:p>
        </p:txBody>
      </p:sp>
      <p:pic>
        <p:nvPicPr>
          <p:cNvPr id="29699" name="Espace réservé du contenu 3" descr="Untitled.png"/>
          <p:cNvPicPr>
            <a:picLocks noGrp="1" noChangeAspect="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a:xfrm>
            <a:off x="571500" y="1071563"/>
            <a:ext cx="4041775" cy="4041775"/>
          </a:xfrm>
        </p:spPr>
      </p:pic>
      <p:sp>
        <p:nvSpPr>
          <p:cNvPr id="7" name="Rectangle à coins arrondis 6"/>
          <p:cNvSpPr/>
          <p:nvPr/>
        </p:nvSpPr>
        <p:spPr>
          <a:xfrm>
            <a:off x="642938" y="5214938"/>
            <a:ext cx="1857375" cy="35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1</a:t>
            </a:r>
          </a:p>
        </p:txBody>
      </p:sp>
      <p:sp>
        <p:nvSpPr>
          <p:cNvPr id="8" name="Rectangle 7"/>
          <p:cNvSpPr/>
          <p:nvPr/>
        </p:nvSpPr>
        <p:spPr>
          <a:xfrm>
            <a:off x="428625" y="5643563"/>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Gender</a:t>
            </a:r>
            <a:r>
              <a:rPr lang="fr-FR" dirty="0"/>
              <a:t> of </a:t>
            </a:r>
            <a:r>
              <a:rPr lang="fr-FR" dirty="0" err="1"/>
              <a:t>members</a:t>
            </a:r>
            <a:r>
              <a:rPr lang="fr-FR" dirty="0"/>
              <a:t> of group.</a:t>
            </a:r>
          </a:p>
        </p:txBody>
      </p:sp>
    </p:spTree>
    <p:extLst>
      <p:ext uri="{BB962C8B-B14F-4D97-AF65-F5344CB8AC3E}">
        <p14:creationId xmlns:p14="http://schemas.microsoft.com/office/powerpoint/2010/main" val="3471625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57188" y="1071563"/>
            <a:ext cx="4286250" cy="2646362"/>
          </a:xfrm>
        </p:spPr>
      </p:pic>
      <p:sp>
        <p:nvSpPr>
          <p:cNvPr id="30723" name="Espace réservé du contenu 5"/>
          <p:cNvSpPr>
            <a:spLocks noGrp="1"/>
          </p:cNvSpPr>
          <p:nvPr>
            <p:ph sz="quarter" idx="4"/>
          </p:nvPr>
        </p:nvSpPr>
        <p:spPr>
          <a:xfrm>
            <a:off x="4500563" y="357188"/>
            <a:ext cx="4643437" cy="6311900"/>
          </a:xfrm>
        </p:spPr>
        <p:txBody>
          <a:bodyPr>
            <a:normAutofit lnSpcReduction="10000"/>
          </a:bodyPr>
          <a:lstStyle/>
          <a:p>
            <a:pPr eaLnBrk="1" hangingPunct="1"/>
            <a:r>
              <a:rPr lang="en-US" altLang="ru-RU" sz="1600" smtClean="0">
                <a:latin typeface="Times New Roman" pitchFamily="18" charset="0"/>
                <a:cs typeface="Times New Roman" pitchFamily="18" charset="0"/>
              </a:rPr>
              <a:t>In this second graph the parameters were used: Algorithms Forces Atlas and labels adjustments, Statistical formulas weighted degree and modularity.</a:t>
            </a:r>
            <a:endParaRPr lang="fr-FR" altLang="ru-RU" sz="1600" smtClean="0">
              <a:latin typeface="Times New Roman" pitchFamily="18" charset="0"/>
              <a:cs typeface="Times New Roman" pitchFamily="18" charset="0"/>
            </a:endParaRPr>
          </a:p>
          <a:p>
            <a:pPr eaLnBrk="1" hangingPunct="1"/>
            <a:r>
              <a:rPr lang="en-US" altLang="ru-RU" sz="1600" smtClean="0">
                <a:latin typeface="Times New Roman" pitchFamily="18" charset="0"/>
                <a:cs typeface="Times New Roman" pitchFamily="18" charset="0"/>
              </a:rPr>
              <a:t>The filter of degree of order 1 to remove all individuals who not have more than one connection in the network</a:t>
            </a:r>
            <a:endParaRPr lang="fr-FR" altLang="ru-RU" sz="1600" smtClean="0">
              <a:latin typeface="Times New Roman" pitchFamily="18" charset="0"/>
              <a:cs typeface="Times New Roman" pitchFamily="18" charset="0"/>
            </a:endParaRPr>
          </a:p>
          <a:p>
            <a:pPr eaLnBrk="1" hangingPunct="1"/>
            <a:r>
              <a:rPr lang="en-US" altLang="ru-RU" sz="1600" smtClean="0">
                <a:latin typeface="Times New Roman" pitchFamily="18" charset="0"/>
                <a:cs typeface="Times New Roman" pitchFamily="18" charset="0"/>
              </a:rPr>
              <a:t>Weighted degree: 6,013. </a:t>
            </a:r>
          </a:p>
          <a:p>
            <a:pPr eaLnBrk="1" hangingPunct="1"/>
            <a:r>
              <a:rPr lang="en-US" altLang="ru-RU" sz="1600" smtClean="0">
                <a:latin typeface="Times New Roman" pitchFamily="18" charset="0"/>
                <a:cs typeface="Times New Roman" pitchFamily="18" charset="0"/>
              </a:rPr>
              <a:t>Number of communities: 4 </a:t>
            </a:r>
            <a:endParaRPr lang="fr-FR" altLang="ru-RU" sz="1600" smtClean="0">
              <a:latin typeface="Times New Roman" pitchFamily="18" charset="0"/>
              <a:cs typeface="Times New Roman" pitchFamily="18" charset="0"/>
            </a:endParaRPr>
          </a:p>
          <a:p>
            <a:pPr eaLnBrk="1" hangingPunct="1"/>
            <a:r>
              <a:rPr lang="en-US" altLang="ru-RU" sz="1600" smtClean="0">
                <a:latin typeface="Times New Roman" pitchFamily="18" charset="0"/>
                <a:cs typeface="Times New Roman" pitchFamily="18" charset="0"/>
              </a:rPr>
              <a:t>We can conclude that 3 clusters strongly interconnected: cluster of </a:t>
            </a:r>
          </a:p>
          <a:p>
            <a:pPr eaLnBrk="1" hangingPunct="1">
              <a:buFont typeface="Wingdings 2" pitchFamily="18" charset="2"/>
              <a:buNone/>
            </a:pPr>
            <a:r>
              <a:rPr lang="en-US" altLang="ru-RU" sz="1600" i="1" smtClean="0">
                <a:latin typeface="Times New Roman" pitchFamily="18" charset="0"/>
                <a:cs typeface="Times New Roman" pitchFamily="18" charset="0"/>
              </a:rPr>
              <a:t>      Computer women arward</a:t>
            </a:r>
            <a:r>
              <a:rPr lang="en-US" altLang="ru-RU" sz="1600" smtClean="0">
                <a:latin typeface="Times New Roman" pitchFamily="18" charset="0"/>
                <a:cs typeface="Times New Roman" pitchFamily="18" charset="0"/>
              </a:rPr>
              <a:t> (Girls of the computer science department who were or are doing in the developments and discoveries in information and communication technologies) </a:t>
            </a:r>
            <a:r>
              <a:rPr lang="en-US" altLang="ru-RU" sz="1600" b="1" smtClean="0">
                <a:latin typeface="Times New Roman" pitchFamily="18" charset="0"/>
                <a:cs typeface="Times New Roman" pitchFamily="18" charset="0"/>
              </a:rPr>
              <a:t>(17.36 %);</a:t>
            </a:r>
            <a:endParaRPr lang="fr-FR" altLang="ru-RU" sz="1600" smtClean="0">
              <a:latin typeface="Times New Roman" pitchFamily="18" charset="0"/>
              <a:cs typeface="Times New Roman" pitchFamily="18" charset="0"/>
            </a:endParaRPr>
          </a:p>
          <a:p>
            <a:pPr eaLnBrk="1" hangingPunct="1">
              <a:buFont typeface="Wingdings 2" pitchFamily="18" charset="2"/>
              <a:buNone/>
            </a:pPr>
            <a:r>
              <a:rPr lang="en-US" altLang="ru-RU" sz="1600" i="1" smtClean="0">
                <a:latin typeface="Times New Roman" pitchFamily="18" charset="0"/>
                <a:cs typeface="Times New Roman" pitchFamily="18" charset="0"/>
              </a:rPr>
              <a:t>      Informatics developers club:</a:t>
            </a:r>
            <a:r>
              <a:rPr lang="en-US" altLang="ru-RU" sz="1600" smtClean="0">
                <a:latin typeface="Times New Roman" pitchFamily="18" charset="0"/>
                <a:cs typeface="Times New Roman" pitchFamily="18" charset="0"/>
              </a:rPr>
              <a:t> students who share ideas on the development of computer applications </a:t>
            </a:r>
            <a:r>
              <a:rPr lang="en-US" altLang="ru-RU" sz="1600" b="1" smtClean="0">
                <a:latin typeface="Times New Roman" pitchFamily="18" charset="0"/>
                <a:cs typeface="Times New Roman" pitchFamily="18" charset="0"/>
              </a:rPr>
              <a:t>(29.75 %);</a:t>
            </a:r>
            <a:endParaRPr lang="fr-FR" altLang="ru-RU" sz="1600" smtClean="0">
              <a:latin typeface="Times New Roman" pitchFamily="18" charset="0"/>
              <a:cs typeface="Times New Roman" pitchFamily="18" charset="0"/>
            </a:endParaRPr>
          </a:p>
          <a:p>
            <a:pPr eaLnBrk="1" hangingPunct="1">
              <a:buFont typeface="Wingdings 2" pitchFamily="18" charset="2"/>
              <a:buNone/>
            </a:pPr>
            <a:r>
              <a:rPr lang="en-US" altLang="ru-RU" sz="1600" i="1" smtClean="0">
                <a:latin typeface="Times New Roman" pitchFamily="18" charset="0"/>
                <a:cs typeface="Times New Roman" pitchFamily="18" charset="0"/>
              </a:rPr>
              <a:t>      Google revolution:</a:t>
            </a:r>
            <a:r>
              <a:rPr lang="en-US" altLang="ru-RU" sz="1600" smtClean="0">
                <a:latin typeface="Times New Roman" pitchFamily="18" charset="0"/>
                <a:cs typeface="Times New Roman" pitchFamily="18" charset="0"/>
              </a:rPr>
              <a:t> Students who working and sharing on Google    applications </a:t>
            </a:r>
            <a:r>
              <a:rPr lang="en-US" altLang="ru-RU" sz="1600" b="1" smtClean="0">
                <a:latin typeface="Times New Roman" pitchFamily="18" charset="0"/>
                <a:cs typeface="Times New Roman" pitchFamily="18" charset="0"/>
              </a:rPr>
              <a:t>(46.28 %).</a:t>
            </a:r>
            <a:endParaRPr lang="fr-FR" altLang="ru-RU" sz="1600" smtClean="0">
              <a:latin typeface="Times New Roman" pitchFamily="18" charset="0"/>
              <a:cs typeface="Times New Roman" pitchFamily="18" charset="0"/>
            </a:endParaRPr>
          </a:p>
          <a:p>
            <a:pPr eaLnBrk="1" hangingPunct="1"/>
            <a:r>
              <a:rPr lang="en-US" altLang="ru-RU" sz="1600" smtClean="0">
                <a:latin typeface="Times New Roman" pitchFamily="18" charset="0"/>
                <a:cs typeface="Times New Roman" pitchFamily="18" charset="0"/>
              </a:rPr>
              <a:t>The individual with the most relationships in this group is the user with degree = 73 relationships (Nodes largest of the graph).This user is a student who created the group “Computer”. </a:t>
            </a:r>
            <a:endParaRPr lang="fr-FR" altLang="ru-RU" sz="1600" smtClean="0">
              <a:latin typeface="Times New Roman" pitchFamily="18" charset="0"/>
              <a:cs typeface="Times New Roman" pitchFamily="18" charset="0"/>
            </a:endParaRPr>
          </a:p>
          <a:p>
            <a:pPr eaLnBrk="1" hangingPunct="1">
              <a:buFont typeface="Wingdings 2" pitchFamily="18" charset="2"/>
              <a:buNone/>
            </a:pPr>
            <a:endParaRPr lang="fr-FR" altLang="ru-RU" sz="1600" smtClean="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2</a:t>
            </a:r>
          </a:p>
        </p:txBody>
      </p:sp>
      <p:sp>
        <p:nvSpPr>
          <p:cNvPr id="5" name="Rectangle 4"/>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degree</a:t>
            </a:r>
            <a:r>
              <a:rPr lang="fr-FR" dirty="0"/>
              <a:t>.</a:t>
            </a:r>
          </a:p>
        </p:txBody>
      </p:sp>
    </p:spTree>
    <p:extLst>
      <p:ext uri="{BB962C8B-B14F-4D97-AF65-F5344CB8AC3E}">
        <p14:creationId xmlns:p14="http://schemas.microsoft.com/office/powerpoint/2010/main" val="1119058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285750" y="642938"/>
            <a:ext cx="4286250" cy="3074987"/>
          </a:xfrm>
        </p:spPr>
      </p:pic>
      <p:sp>
        <p:nvSpPr>
          <p:cNvPr id="31747" name="Espace réservé du contenu 5"/>
          <p:cNvSpPr>
            <a:spLocks noGrp="1"/>
          </p:cNvSpPr>
          <p:nvPr>
            <p:ph sz="quarter" idx="4"/>
          </p:nvPr>
        </p:nvSpPr>
        <p:spPr>
          <a:xfrm>
            <a:off x="4500563" y="357188"/>
            <a:ext cx="4643437" cy="6143625"/>
          </a:xfrm>
        </p:spPr>
        <p:txBody>
          <a:bodyPr/>
          <a:lstStyle/>
          <a:p>
            <a:pPr eaLnBrk="1" hangingPunct="1"/>
            <a:r>
              <a:rPr lang="en-US" altLang="ru-RU" sz="1800" smtClean="0">
                <a:latin typeface="Times New Roman" pitchFamily="18" charset="0"/>
                <a:cs typeface="Times New Roman" pitchFamily="18" charset="0"/>
              </a:rPr>
              <a:t>In this third graph, the parameters were used: Algorithms Forces Atlas and labels adjustments, Statistical formulas diameter (closeness centrality) and locale partition.</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The filter of closeness centrality of order 0.1 to remove all individuals who have a maximum distance of 0.1 with other individuals and we use a locale partition to know which how many languages is used in this group.</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Diameter: 5</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Modularity: 0,463</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Number of languages: 7</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We can conclude that Network students speaking with seven different languages (French of France = 85, 22%, English of USA = 6, 09%, English of England = 4, 35%, German of Germany = 1, 74%, Spanish of Spain = 0, 87%, French of Canada = 0,87% and Italian of Italy = 0,87% ).</a:t>
            </a:r>
            <a:endParaRPr lang="fr-FR" altLang="ru-RU" sz="1800" smtClean="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3</a:t>
            </a:r>
          </a:p>
        </p:txBody>
      </p:sp>
      <p:sp>
        <p:nvSpPr>
          <p:cNvPr id="9" name="Rectangle 8"/>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language</a:t>
            </a:r>
            <a:r>
              <a:rPr lang="fr-FR" dirty="0"/>
              <a:t> of </a:t>
            </a:r>
            <a:r>
              <a:rPr lang="fr-FR" dirty="0" err="1"/>
              <a:t>members</a:t>
            </a:r>
            <a:r>
              <a:rPr lang="fr-FR" dirty="0"/>
              <a:t> of group.</a:t>
            </a:r>
          </a:p>
        </p:txBody>
      </p:sp>
    </p:spTree>
    <p:extLst>
      <p:ext uri="{BB962C8B-B14F-4D97-AF65-F5344CB8AC3E}">
        <p14:creationId xmlns:p14="http://schemas.microsoft.com/office/powerpoint/2010/main" val="109048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285750" y="857250"/>
            <a:ext cx="4286250" cy="2857500"/>
          </a:xfrm>
        </p:spPr>
      </p:pic>
      <p:sp>
        <p:nvSpPr>
          <p:cNvPr id="32771" name="Espace réservé du contenu 5"/>
          <p:cNvSpPr>
            <a:spLocks noGrp="1"/>
          </p:cNvSpPr>
          <p:nvPr>
            <p:ph sz="quarter" idx="4"/>
          </p:nvPr>
        </p:nvSpPr>
        <p:spPr>
          <a:xfrm>
            <a:off x="4429125" y="571500"/>
            <a:ext cx="4714875" cy="5929313"/>
          </a:xfrm>
        </p:spPr>
        <p:txBody>
          <a:bodyPr/>
          <a:lstStyle/>
          <a:p>
            <a:pPr eaLnBrk="1" hangingPunct="1"/>
            <a:r>
              <a:rPr lang="en-US" altLang="ru-RU" sz="1800" smtClean="0"/>
              <a:t>In this fourth graph, the parameters were used: Algorithms Forces Atlas and labels adjustments, Statistical formulas diameter (betweenness centrality) and modularity</a:t>
            </a:r>
            <a:endParaRPr lang="fr-FR" altLang="ru-RU" sz="1800" smtClean="0"/>
          </a:p>
          <a:p>
            <a:pPr eaLnBrk="1" hangingPunct="1"/>
            <a:r>
              <a:rPr lang="en-US" altLang="ru-RU" sz="1800" smtClean="0"/>
              <a:t>The filter of betweenness centrality of order 3.5 to remove all individuals that the percentage of appearance in the shortest path between two individuals is 3.5 maximum</a:t>
            </a:r>
            <a:endParaRPr lang="fr-FR" altLang="ru-RU" sz="1800" smtClean="0"/>
          </a:p>
          <a:p>
            <a:pPr eaLnBrk="1" hangingPunct="1"/>
            <a:r>
              <a:rPr lang="en-US" altLang="ru-RU" sz="1800" smtClean="0"/>
              <a:t>Diameter: 5</a:t>
            </a:r>
            <a:endParaRPr lang="fr-FR" altLang="ru-RU" sz="1800" smtClean="0"/>
          </a:p>
          <a:p>
            <a:pPr eaLnBrk="1" hangingPunct="1"/>
            <a:r>
              <a:rPr lang="en-US" altLang="ru-RU" sz="1800" smtClean="0"/>
              <a:t>Betweenness centrality min: 0.0</a:t>
            </a:r>
            <a:endParaRPr lang="fr-FR" altLang="ru-RU" sz="1800" smtClean="0"/>
          </a:p>
          <a:p>
            <a:pPr eaLnBrk="1" hangingPunct="1"/>
            <a:r>
              <a:rPr lang="en-US" altLang="ru-RU" sz="1800" smtClean="0"/>
              <a:t>Betweenness centrality max: 698.0</a:t>
            </a:r>
            <a:endParaRPr lang="fr-FR" altLang="ru-RU" sz="1800" smtClean="0"/>
          </a:p>
          <a:p>
            <a:pPr eaLnBrk="1" hangingPunct="1"/>
            <a:r>
              <a:rPr lang="en-US" altLang="ru-RU" sz="1800" smtClean="0"/>
              <a:t>Modularity: 0,463</a:t>
            </a:r>
            <a:endParaRPr lang="fr-FR" altLang="ru-RU" sz="1800" smtClean="0"/>
          </a:p>
          <a:p>
            <a:pPr eaLnBrk="1" hangingPunct="1"/>
            <a:r>
              <a:rPr lang="en-US" altLang="ru-RU" sz="1800" smtClean="0"/>
              <a:t>Number of communities: 3</a:t>
            </a:r>
            <a:endParaRPr lang="fr-FR" altLang="ru-RU" sz="1800" smtClean="0"/>
          </a:p>
          <a:p>
            <a:pPr eaLnBrk="1" hangingPunct="1"/>
            <a:r>
              <a:rPr lang="en-US" altLang="ru-RU" sz="1800" smtClean="0"/>
              <a:t>The individual with the highest frequency of occurrence of the shortest paths between two individuals keep is the user with betweenness centrality = 698.0 . </a:t>
            </a:r>
            <a:r>
              <a:rPr lang="en-US" altLang="ru-RU" sz="1800" smtClean="0">
                <a:latin typeface="Times New Roman" pitchFamily="18" charset="0"/>
                <a:cs typeface="Times New Roman" pitchFamily="18" charset="0"/>
              </a:rPr>
              <a:t>This user is a student who created the group “Computer”. </a:t>
            </a:r>
            <a:endParaRPr lang="fr-FR" altLang="ru-RU" sz="1800" smtClean="0"/>
          </a:p>
          <a:p>
            <a:pPr eaLnBrk="1" hangingPunct="1">
              <a:buFont typeface="Wingdings 2" pitchFamily="18" charset="2"/>
              <a:buNone/>
            </a:pPr>
            <a:endParaRPr lang="fr-FR" altLang="ru-RU" sz="1800" smtClean="0">
              <a:latin typeface="Times New Roman" pitchFamily="18" charset="0"/>
              <a:cs typeface="Times New Roman" pitchFamily="18" charset="0"/>
            </a:endParaRPr>
          </a:p>
        </p:txBody>
      </p:sp>
      <p:sp>
        <p:nvSpPr>
          <p:cNvPr id="8" name="Rectangle à coins arrondis 7"/>
          <p:cNvSpPr/>
          <p:nvPr/>
        </p:nvSpPr>
        <p:spPr>
          <a:xfrm>
            <a:off x="357188" y="3714750"/>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a:t>
            </a:r>
            <a:r>
              <a:rPr lang="fr-FR" dirty="0"/>
              <a:t>4</a:t>
            </a:r>
            <a:endParaRPr lang="fr-FR" dirty="0"/>
          </a:p>
        </p:txBody>
      </p:sp>
      <p:sp>
        <p:nvSpPr>
          <p:cNvPr id="9" name="Rectangle 8"/>
          <p:cNvSpPr/>
          <p:nvPr/>
        </p:nvSpPr>
        <p:spPr>
          <a:xfrm>
            <a:off x="357188" y="4286250"/>
            <a:ext cx="407193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Betweenness</a:t>
            </a:r>
            <a:r>
              <a:rPr lang="fr-FR" dirty="0"/>
              <a:t> </a:t>
            </a:r>
            <a:r>
              <a:rPr lang="fr-FR" dirty="0" err="1"/>
              <a:t>centrality</a:t>
            </a:r>
            <a:r>
              <a:rPr lang="fr-FR" dirty="0"/>
              <a:t> of </a:t>
            </a:r>
            <a:r>
              <a:rPr lang="fr-FR" dirty="0" err="1"/>
              <a:t>members</a:t>
            </a:r>
            <a:r>
              <a:rPr lang="fr-FR" dirty="0"/>
              <a:t> of group.</a:t>
            </a:r>
          </a:p>
        </p:txBody>
      </p:sp>
    </p:spTree>
    <p:extLst>
      <p:ext uri="{BB962C8B-B14F-4D97-AF65-F5344CB8AC3E}">
        <p14:creationId xmlns:p14="http://schemas.microsoft.com/office/powerpoint/2010/main" val="225437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428625" y="785813"/>
            <a:ext cx="8358188"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200000"/>
              </a:lnSpc>
              <a:buFont typeface="Wingdings" pitchFamily="2" charset="2"/>
              <a:buChar char="v"/>
            </a:pPr>
            <a:r>
              <a:rPr lang="fr-FR" altLang="ru-RU" sz="2400">
                <a:latin typeface="Constantia" pitchFamily="18" charset="0"/>
              </a:rPr>
              <a:t> What is Social Network Analysis</a:t>
            </a:r>
          </a:p>
          <a:p>
            <a:pPr eaLnBrk="1" hangingPunct="1">
              <a:lnSpc>
                <a:spcPct val="200000"/>
              </a:lnSpc>
              <a:buFont typeface="Wingdings" pitchFamily="2" charset="2"/>
              <a:buChar char="v"/>
            </a:pPr>
            <a:r>
              <a:rPr lang="en-US" altLang="ru-RU" sz="2400">
                <a:latin typeface="Constantia" pitchFamily="18" charset="0"/>
              </a:rPr>
              <a:t>Contribution of network analysis to online communities</a:t>
            </a:r>
            <a:endParaRPr lang="fr-FR" altLang="ru-RU" sz="2400">
              <a:latin typeface="Constantia" pitchFamily="18" charset="0"/>
            </a:endParaRPr>
          </a:p>
          <a:p>
            <a:pPr eaLnBrk="1" hangingPunct="1">
              <a:lnSpc>
                <a:spcPct val="200000"/>
              </a:lnSpc>
              <a:buFont typeface="Wingdings" pitchFamily="2" charset="2"/>
              <a:buChar char="v"/>
            </a:pPr>
            <a:r>
              <a:rPr lang="fr-FR" altLang="ru-RU" sz="2400">
                <a:latin typeface="Constantia" pitchFamily="18" charset="0"/>
              </a:rPr>
              <a:t>Social Network Analysis with Gephi</a:t>
            </a: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endParaRPr lang="fr-FR" altLang="ru-RU" sz="2400">
              <a:latin typeface="Constantia" pitchFamily="18" charset="0"/>
            </a:endParaRPr>
          </a:p>
          <a:p>
            <a:pPr eaLnBrk="1" hangingPunct="1">
              <a:lnSpc>
                <a:spcPct val="200000"/>
              </a:lnSpc>
            </a:pPr>
            <a:r>
              <a:rPr lang="fr-FR" altLang="ru-RU" sz="2400">
                <a:latin typeface="Constantia" pitchFamily="18" charset="0"/>
              </a:rPr>
              <a:t>           </a:t>
            </a:r>
          </a:p>
          <a:p>
            <a:pPr eaLnBrk="1" hangingPunct="1">
              <a:lnSpc>
                <a:spcPct val="200000"/>
              </a:lnSpc>
            </a:pPr>
            <a:r>
              <a:rPr lang="fr-FR" altLang="ru-RU" sz="2400">
                <a:latin typeface="Constantia" pitchFamily="18" charset="0"/>
              </a:rPr>
              <a:t>      </a:t>
            </a:r>
          </a:p>
        </p:txBody>
      </p:sp>
      <p:sp>
        <p:nvSpPr>
          <p:cNvPr id="3" name="Rectangle à coins arrondis 2"/>
          <p:cNvSpPr/>
          <p:nvPr/>
        </p:nvSpPr>
        <p:spPr>
          <a:xfrm>
            <a:off x="1071538" y="3071810"/>
            <a:ext cx="7358114" cy="2214578"/>
          </a:xfrm>
          <a:prstGeom prst="roundRect">
            <a:avLst>
              <a:gd name="adj" fmla="val 6970"/>
            </a:avLst>
          </a:prstGeom>
        </p:spPr>
        <p:style>
          <a:lnRef idx="1">
            <a:schemeClr val="accent1"/>
          </a:lnRef>
          <a:fillRef idx="2">
            <a:schemeClr val="accent1"/>
          </a:fillRef>
          <a:effectRef idx="1">
            <a:schemeClr val="accent1"/>
          </a:effectRef>
          <a:fontRef idx="minor">
            <a:schemeClr val="dk1"/>
          </a:fontRef>
        </p:style>
        <p:txBody>
          <a:bodyPr anchor="ctr"/>
          <a:lstStyle/>
          <a:p>
            <a:pPr fontAlgn="auto">
              <a:spcBef>
                <a:spcPts val="0"/>
              </a:spcBef>
              <a:spcAft>
                <a:spcPts val="0"/>
              </a:spcAft>
              <a:defRPr/>
            </a:pPr>
            <a:endParaRPr lang="fr-FR" dirty="0">
              <a:solidFill>
                <a:schemeClr val="tx1"/>
              </a:solidFill>
            </a:endParaRPr>
          </a:p>
          <a:p>
            <a:pPr fontAlgn="auto">
              <a:lnSpc>
                <a:spcPct val="150000"/>
              </a:lnSpc>
              <a:spcBef>
                <a:spcPts val="0"/>
              </a:spcBef>
              <a:spcAft>
                <a:spcPts val="0"/>
              </a:spcAft>
              <a:buFont typeface="Wingdings" pitchFamily="2" charset="2"/>
              <a:buChar char="Ø"/>
              <a:defRPr/>
            </a:pPr>
            <a:endParaRPr lang="fr-FR" sz="2400" dirty="0">
              <a:solidFill>
                <a:schemeClr val="tx1"/>
              </a:solidFill>
            </a:endParaRPr>
          </a:p>
          <a:p>
            <a:pPr fontAlgn="auto">
              <a:lnSpc>
                <a:spcPct val="150000"/>
              </a:lnSpc>
              <a:spcBef>
                <a:spcPts val="0"/>
              </a:spcBef>
              <a:spcAft>
                <a:spcPts val="0"/>
              </a:spcAft>
              <a:defRPr/>
            </a:pPr>
            <a:endParaRPr lang="fr-FR" sz="2400" dirty="0">
              <a:solidFill>
                <a:schemeClr val="tx1"/>
              </a:solidFill>
            </a:endParaRPr>
          </a:p>
          <a:p>
            <a:pPr fontAlgn="auto">
              <a:lnSpc>
                <a:spcPct val="150000"/>
              </a:lnSpc>
              <a:spcBef>
                <a:spcPts val="0"/>
              </a:spcBef>
              <a:spcAft>
                <a:spcPts val="0"/>
              </a:spcAft>
              <a:defRPr/>
            </a:pPr>
            <a:endParaRPr lang="fr-FR" sz="2400" dirty="0">
              <a:solidFill>
                <a:schemeClr val="tx1"/>
              </a:solidFill>
            </a:endParaRPr>
          </a:p>
          <a:p>
            <a:pPr fontAlgn="auto">
              <a:lnSpc>
                <a:spcPct val="150000"/>
              </a:lnSpc>
              <a:spcBef>
                <a:spcPts val="0"/>
              </a:spcBef>
              <a:spcAft>
                <a:spcPts val="0"/>
              </a:spcAft>
              <a:buFont typeface="Wingdings" pitchFamily="2" charset="2"/>
              <a:buChar char="Ø"/>
              <a:defRPr/>
            </a:pPr>
            <a:r>
              <a:rPr lang="fr-FR" sz="2400" dirty="0">
                <a:solidFill>
                  <a:schemeClr val="tx1"/>
                </a:solidFill>
              </a:rPr>
              <a:t> </a:t>
            </a:r>
            <a:r>
              <a:rPr lang="fr-FR" sz="2400" dirty="0" err="1">
                <a:solidFill>
                  <a:schemeClr val="tx1"/>
                </a:solidFill>
              </a:rPr>
              <a:t>What</a:t>
            </a:r>
            <a:r>
              <a:rPr lang="fr-FR" sz="2400" dirty="0">
                <a:solidFill>
                  <a:schemeClr val="tx1"/>
                </a:solidFill>
              </a:rPr>
              <a:t> </a:t>
            </a:r>
            <a:r>
              <a:rPr lang="fr-FR" sz="2400" dirty="0" err="1">
                <a:solidFill>
                  <a:schemeClr val="tx1"/>
                </a:solidFill>
              </a:rPr>
              <a:t>is</a:t>
            </a:r>
            <a:r>
              <a:rPr lang="fr-FR" sz="2400" dirty="0">
                <a:solidFill>
                  <a:schemeClr val="tx1"/>
                </a:solidFill>
              </a:rPr>
              <a:t> </a:t>
            </a:r>
            <a:r>
              <a:rPr lang="fr-FR" sz="2400" dirty="0" err="1">
                <a:solidFill>
                  <a:schemeClr val="tx1"/>
                </a:solidFill>
              </a:rPr>
              <a:t>Gephi</a:t>
            </a:r>
            <a:endParaRPr lang="fr-FR" sz="2400" dirty="0">
              <a:solidFill>
                <a:schemeClr val="tx1"/>
              </a:solidFill>
            </a:endParaRPr>
          </a:p>
          <a:p>
            <a:pPr fontAlgn="auto">
              <a:lnSpc>
                <a:spcPct val="150000"/>
              </a:lnSpc>
              <a:spcBef>
                <a:spcPts val="0"/>
              </a:spcBef>
              <a:spcAft>
                <a:spcPts val="0"/>
              </a:spcAft>
              <a:buFont typeface="Wingdings" pitchFamily="2" charset="2"/>
              <a:buChar char="Ø"/>
              <a:defRPr/>
            </a:pPr>
            <a:r>
              <a:rPr lang="en-US" sz="2400" dirty="0">
                <a:solidFill>
                  <a:schemeClr val="tx1"/>
                </a:solidFill>
              </a:rPr>
              <a:t> </a:t>
            </a:r>
            <a:r>
              <a:rPr lang="en-US" sz="2400" dirty="0" err="1">
                <a:solidFill>
                  <a:schemeClr val="tx1"/>
                </a:solidFill>
              </a:rPr>
              <a:t>Gephi</a:t>
            </a:r>
            <a:r>
              <a:rPr lang="en-US" sz="2400" dirty="0">
                <a:solidFill>
                  <a:schemeClr val="tx1"/>
                </a:solidFill>
              </a:rPr>
              <a:t> </a:t>
            </a:r>
            <a:r>
              <a:rPr lang="en-US" sz="2400" dirty="0">
                <a:solidFill>
                  <a:schemeClr val="tx1"/>
                </a:solidFill>
              </a:rPr>
              <a:t>Interface</a:t>
            </a:r>
          </a:p>
          <a:p>
            <a:pPr fontAlgn="auto">
              <a:lnSpc>
                <a:spcPct val="150000"/>
              </a:lnSpc>
              <a:spcBef>
                <a:spcPts val="0"/>
              </a:spcBef>
              <a:spcAft>
                <a:spcPts val="0"/>
              </a:spcAft>
              <a:buFont typeface="Wingdings" pitchFamily="2" charset="2"/>
              <a:buChar char="Ø"/>
              <a:defRPr/>
            </a:pPr>
            <a:r>
              <a:rPr lang="en-US" sz="2400" dirty="0">
                <a:solidFill>
                  <a:schemeClr val="tx1"/>
                </a:solidFill>
              </a:rPr>
              <a:t> Using </a:t>
            </a:r>
            <a:r>
              <a:rPr lang="en-US" sz="2400" dirty="0" err="1">
                <a:solidFill>
                  <a:schemeClr val="tx1"/>
                </a:solidFill>
              </a:rPr>
              <a:t>Gephi</a:t>
            </a:r>
            <a:r>
              <a:rPr lang="en-US" sz="2400" dirty="0">
                <a:solidFill>
                  <a:schemeClr val="tx1"/>
                </a:solidFill>
              </a:rPr>
              <a:t> on </a:t>
            </a:r>
            <a:r>
              <a:rPr lang="en-US" sz="2400" dirty="0" err="1">
                <a:solidFill>
                  <a:schemeClr val="tx1"/>
                </a:solidFill>
              </a:rPr>
              <a:t>facebook</a:t>
            </a:r>
            <a:r>
              <a:rPr lang="en-US" sz="2400" dirty="0">
                <a:solidFill>
                  <a:schemeClr val="tx1"/>
                </a:solidFill>
              </a:rPr>
              <a:t> social network</a:t>
            </a:r>
          </a:p>
          <a:p>
            <a:pPr fontAlgn="auto">
              <a:lnSpc>
                <a:spcPct val="150000"/>
              </a:lnSpc>
              <a:spcBef>
                <a:spcPts val="0"/>
              </a:spcBef>
              <a:spcAft>
                <a:spcPts val="0"/>
              </a:spcAft>
              <a:buFont typeface="Wingdings" pitchFamily="2" charset="2"/>
              <a:buChar char="Ø"/>
              <a:defRPr/>
            </a:pPr>
            <a:r>
              <a:rPr lang="en-US" sz="2400" dirty="0">
                <a:solidFill>
                  <a:schemeClr val="tx1"/>
                </a:solidFill>
              </a:rPr>
              <a:t> Where </a:t>
            </a:r>
            <a:r>
              <a:rPr lang="en-US" sz="2400" dirty="0">
                <a:solidFill>
                  <a:schemeClr val="tx1"/>
                </a:solidFill>
              </a:rPr>
              <a:t>we can also use </a:t>
            </a:r>
            <a:r>
              <a:rPr lang="en-US" sz="2400" dirty="0" err="1">
                <a:solidFill>
                  <a:schemeClr val="tx1"/>
                </a:solidFill>
              </a:rPr>
              <a:t>Gephi</a:t>
            </a: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lnSpc>
                <a:spcPct val="150000"/>
              </a:lnSpc>
              <a:spcBef>
                <a:spcPts val="0"/>
              </a:spcBef>
              <a:spcAft>
                <a:spcPts val="0"/>
              </a:spcAft>
              <a:defRPr/>
            </a:pPr>
            <a:endParaRPr lang="en-US" sz="2400" dirty="0">
              <a:solidFill>
                <a:schemeClr val="tx1"/>
              </a:solidFill>
            </a:endParaRPr>
          </a:p>
          <a:p>
            <a:pPr fontAlgn="auto">
              <a:spcBef>
                <a:spcPts val="0"/>
              </a:spcBef>
              <a:spcAft>
                <a:spcPts val="0"/>
              </a:spcAft>
              <a:buFont typeface="Wingdings" pitchFamily="2" charset="2"/>
              <a:buChar char="Ø"/>
              <a:defRPr/>
            </a:pPr>
            <a:endParaRPr lang="fr-FR" sz="2400" dirty="0">
              <a:solidFill>
                <a:schemeClr val="tx1"/>
              </a:solidFill>
            </a:endParaRPr>
          </a:p>
        </p:txBody>
      </p:sp>
    </p:spTree>
    <p:extLst>
      <p:ext uri="{BB962C8B-B14F-4D97-AF65-F5344CB8AC3E}">
        <p14:creationId xmlns:p14="http://schemas.microsoft.com/office/powerpoint/2010/main" val="826135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Espace réservé du contenu 6" descr="Untitled1.png"/>
          <p:cNvPicPr>
            <a:picLocks noGrp="1" noChangeAspect="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57188" y="642938"/>
            <a:ext cx="4071937" cy="3643312"/>
          </a:xfrm>
        </p:spPr>
      </p:pic>
      <p:sp>
        <p:nvSpPr>
          <p:cNvPr id="33795" name="Espace réservé du contenu 5"/>
          <p:cNvSpPr>
            <a:spLocks noGrp="1"/>
          </p:cNvSpPr>
          <p:nvPr>
            <p:ph sz="quarter" idx="4"/>
          </p:nvPr>
        </p:nvSpPr>
        <p:spPr>
          <a:xfrm>
            <a:off x="4500563" y="908050"/>
            <a:ext cx="4429125" cy="5592763"/>
          </a:xfrm>
        </p:spPr>
        <p:txBody>
          <a:bodyPr/>
          <a:lstStyle/>
          <a:p>
            <a:pPr eaLnBrk="1" hangingPunct="1"/>
            <a:r>
              <a:rPr lang="en-US" altLang="ru-RU" sz="1800" smtClean="0">
                <a:latin typeface="Times New Roman" pitchFamily="18" charset="0"/>
                <a:cs typeface="Times New Roman" pitchFamily="18" charset="0"/>
              </a:rPr>
              <a:t>In this fifth graph, the parameters were used: Algorithms Forces Atlas and labels adjustments, Statistical formulas diameter (eccentricity) and modularity</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The filter of eccentricity of order 0.51 to remove all individuals who have a maximum distance of 0.51 with the most distant individuals.</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Diameter: 5</a:t>
            </a:r>
          </a:p>
          <a:p>
            <a:pPr eaLnBrk="1" hangingPunct="1"/>
            <a:r>
              <a:rPr lang="en-US" altLang="ru-RU" sz="1800" smtClean="0">
                <a:latin typeface="Times New Roman" pitchFamily="18" charset="0"/>
                <a:cs typeface="Times New Roman" pitchFamily="18" charset="0"/>
              </a:rPr>
              <a:t>Eccentricity min : 0.0</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Eccentricity max: 5.0</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Modularity: 0,463</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Number of communities: 6</a:t>
            </a:r>
            <a:endParaRPr lang="fr-FR" altLang="ru-RU" sz="1800" smtClean="0">
              <a:latin typeface="Times New Roman" pitchFamily="18" charset="0"/>
              <a:cs typeface="Times New Roman" pitchFamily="18" charset="0"/>
            </a:endParaRPr>
          </a:p>
          <a:p>
            <a:pPr eaLnBrk="1" hangingPunct="1"/>
            <a:r>
              <a:rPr lang="en-US" altLang="ru-RU" sz="1800" smtClean="0">
                <a:latin typeface="Times New Roman" pitchFamily="18" charset="0"/>
                <a:cs typeface="Times New Roman" pitchFamily="18" charset="0"/>
              </a:rPr>
              <a:t>In this graph, over the node is bigger, the individual is away from the other members of network.</a:t>
            </a:r>
            <a:endParaRPr lang="fr-FR" altLang="ru-RU" sz="1800" smtClean="0">
              <a:latin typeface="Times New Roman" pitchFamily="18" charset="0"/>
              <a:cs typeface="Times New Roman" pitchFamily="18" charset="0"/>
            </a:endParaRPr>
          </a:p>
          <a:p>
            <a:pPr eaLnBrk="1" hangingPunct="1">
              <a:buFont typeface="Wingdings 2" pitchFamily="18" charset="2"/>
              <a:buNone/>
            </a:pPr>
            <a:endParaRPr lang="fr-FR" altLang="ru-RU" sz="1800" smtClean="0">
              <a:latin typeface="Times New Roman" pitchFamily="18" charset="0"/>
              <a:cs typeface="Times New Roman" pitchFamily="18" charset="0"/>
            </a:endParaRPr>
          </a:p>
        </p:txBody>
      </p:sp>
      <p:sp>
        <p:nvSpPr>
          <p:cNvPr id="8" name="Rectangle à coins arrondis 7"/>
          <p:cNvSpPr/>
          <p:nvPr/>
        </p:nvSpPr>
        <p:spPr>
          <a:xfrm>
            <a:off x="357188" y="4429125"/>
            <a:ext cx="1571625" cy="35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a:t>
            </a:r>
            <a:r>
              <a:rPr lang="fr-FR" dirty="0"/>
              <a:t>5</a:t>
            </a:r>
            <a:endParaRPr lang="fr-FR" dirty="0"/>
          </a:p>
        </p:txBody>
      </p:sp>
      <p:sp>
        <p:nvSpPr>
          <p:cNvPr id="9" name="Rectangle 8"/>
          <p:cNvSpPr/>
          <p:nvPr/>
        </p:nvSpPr>
        <p:spPr>
          <a:xfrm>
            <a:off x="285750" y="4857750"/>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Eccentricity</a:t>
            </a:r>
            <a:r>
              <a:rPr lang="fr-FR" dirty="0"/>
              <a:t> of </a:t>
            </a:r>
            <a:r>
              <a:rPr lang="fr-FR" dirty="0" err="1"/>
              <a:t>members</a:t>
            </a:r>
            <a:r>
              <a:rPr lang="fr-FR" dirty="0"/>
              <a:t> of group.</a:t>
            </a:r>
          </a:p>
        </p:txBody>
      </p:sp>
    </p:spTree>
    <p:extLst>
      <p:ext uri="{BB962C8B-B14F-4D97-AF65-F5344CB8AC3E}">
        <p14:creationId xmlns:p14="http://schemas.microsoft.com/office/powerpoint/2010/main" val="1520519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Espace réservé du contenu 6" descr="Untitled1.png"/>
          <p:cNvPicPr>
            <a:picLocks noGrp="1" noChangeAspect="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a:xfrm>
            <a:off x="428625" y="714375"/>
            <a:ext cx="4071938" cy="3500438"/>
          </a:xfrm>
        </p:spPr>
      </p:pic>
      <p:sp>
        <p:nvSpPr>
          <p:cNvPr id="35843" name="Espace réservé du contenu 5"/>
          <p:cNvSpPr>
            <a:spLocks noGrp="1"/>
          </p:cNvSpPr>
          <p:nvPr>
            <p:ph sz="quarter" idx="4"/>
          </p:nvPr>
        </p:nvSpPr>
        <p:spPr>
          <a:xfrm>
            <a:off x="4500563" y="1196975"/>
            <a:ext cx="4500562" cy="5303838"/>
          </a:xfrm>
        </p:spPr>
        <p:txBody>
          <a:bodyPr/>
          <a:lstStyle/>
          <a:p>
            <a:pPr eaLnBrk="1" hangingPunct="1">
              <a:defRPr/>
            </a:pPr>
            <a:r>
              <a:rPr lang="en-US" sz="1800" dirty="0" smtClean="0">
                <a:latin typeface="Times New Roman" pitchFamily="18" charset="0"/>
                <a:cs typeface="Times New Roman" pitchFamily="18" charset="0"/>
              </a:rPr>
              <a:t>In this sixth graph, the parameters were used: Algorithms Forces Atlas and labels adjustments, Statistical formulas Eigenvector centrality and modularity</a:t>
            </a:r>
            <a:endParaRPr lang="fr-FR" sz="1800" dirty="0" smtClean="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The filter of Eigenvector centrality of order </a:t>
            </a:r>
            <a:r>
              <a:rPr lang="en-US" sz="1800" dirty="0">
                <a:latin typeface="Times New Roman" pitchFamily="18" charset="0"/>
                <a:cs typeface="Times New Roman" pitchFamily="18" charset="0"/>
              </a:rPr>
              <a:t>0.01 to remove all individuals who have an importance of 1% in the network. </a:t>
            </a:r>
            <a:endParaRPr lang="fr-FR" sz="1800" dirty="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Number of iterations: 100</a:t>
            </a:r>
          </a:p>
          <a:p>
            <a:pPr eaLnBrk="1" hangingPunct="1">
              <a:defRPr/>
            </a:pPr>
            <a:r>
              <a:rPr lang="en-US" sz="1800" dirty="0" smtClean="0">
                <a:latin typeface="Times New Roman" pitchFamily="18" charset="0"/>
                <a:cs typeface="Times New Roman" pitchFamily="18" charset="0"/>
              </a:rPr>
              <a:t>Eigenvector centrality min: 0.0</a:t>
            </a:r>
            <a:endParaRPr lang="fr-FR" sz="1800" dirty="0" smtClean="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Eigenvector centrality max: 1.0</a:t>
            </a:r>
            <a:endParaRPr lang="fr-FR" sz="1800" dirty="0" smtClean="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Modularity: 0,463</a:t>
            </a:r>
            <a:endParaRPr lang="fr-FR" sz="1800" dirty="0" smtClean="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Number of communities: 4 </a:t>
            </a:r>
            <a:endParaRPr lang="fr-FR" sz="1800" dirty="0" smtClean="0">
              <a:latin typeface="Times New Roman" pitchFamily="18" charset="0"/>
              <a:cs typeface="Times New Roman" pitchFamily="18" charset="0"/>
            </a:endParaRPr>
          </a:p>
          <a:p>
            <a:pPr eaLnBrk="1" hangingPunct="1">
              <a:defRPr/>
            </a:pPr>
            <a:r>
              <a:rPr lang="en-US" sz="1800" dirty="0" smtClean="0">
                <a:latin typeface="Times New Roman" pitchFamily="18" charset="0"/>
                <a:cs typeface="Times New Roman" pitchFamily="18" charset="0"/>
              </a:rPr>
              <a:t>The individual with the most importance in the network is user with Eigenvector centrality = 1 </a:t>
            </a:r>
          </a:p>
          <a:p>
            <a:pPr marL="0" indent="0" eaLnBrk="1" hangingPunct="1">
              <a:buFont typeface="Wingdings 2" pitchFamily="18" charset="2"/>
              <a:buNone/>
              <a:defRPr/>
            </a:pPr>
            <a:endParaRPr lang="fr-FR" sz="1800" dirty="0" smtClean="0">
              <a:latin typeface="Times New Roman" pitchFamily="18" charset="0"/>
              <a:cs typeface="Times New Roman" pitchFamily="18" charset="0"/>
            </a:endParaRPr>
          </a:p>
        </p:txBody>
      </p:sp>
      <p:sp>
        <p:nvSpPr>
          <p:cNvPr id="8" name="Rectangle à coins arrondis 7"/>
          <p:cNvSpPr/>
          <p:nvPr/>
        </p:nvSpPr>
        <p:spPr>
          <a:xfrm>
            <a:off x="357188" y="4214813"/>
            <a:ext cx="1571625" cy="35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Graph </a:t>
            </a:r>
            <a:r>
              <a:rPr lang="fr-FR" dirty="0"/>
              <a:t>6</a:t>
            </a:r>
            <a:endParaRPr lang="fr-FR" dirty="0"/>
          </a:p>
        </p:txBody>
      </p:sp>
      <p:sp>
        <p:nvSpPr>
          <p:cNvPr id="9" name="Rectangle 8"/>
          <p:cNvSpPr/>
          <p:nvPr/>
        </p:nvSpPr>
        <p:spPr>
          <a:xfrm>
            <a:off x="285750" y="4714875"/>
            <a:ext cx="4071938"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The label in </a:t>
            </a:r>
            <a:r>
              <a:rPr lang="fr-FR" dirty="0" err="1"/>
              <a:t>this</a:t>
            </a:r>
            <a:r>
              <a:rPr lang="fr-FR" dirty="0"/>
              <a:t> graph </a:t>
            </a:r>
            <a:r>
              <a:rPr lang="fr-FR" dirty="0" err="1"/>
              <a:t>is</a:t>
            </a:r>
            <a:r>
              <a:rPr lang="fr-FR" dirty="0"/>
              <a:t> a </a:t>
            </a:r>
            <a:r>
              <a:rPr lang="fr-FR" dirty="0" err="1"/>
              <a:t>Eigenvector</a:t>
            </a:r>
            <a:r>
              <a:rPr lang="fr-FR" dirty="0"/>
              <a:t> </a:t>
            </a:r>
            <a:r>
              <a:rPr lang="fr-FR" dirty="0" err="1"/>
              <a:t>centrality</a:t>
            </a:r>
            <a:r>
              <a:rPr lang="fr-FR"/>
              <a:t> of </a:t>
            </a:r>
            <a:r>
              <a:rPr lang="fr-FR" dirty="0" err="1"/>
              <a:t>members</a:t>
            </a:r>
            <a:r>
              <a:rPr lang="fr-FR" dirty="0"/>
              <a:t> of group.</a:t>
            </a:r>
          </a:p>
        </p:txBody>
      </p:sp>
    </p:spTree>
    <p:extLst>
      <p:ext uri="{BB962C8B-B14F-4D97-AF65-F5344CB8AC3E}">
        <p14:creationId xmlns:p14="http://schemas.microsoft.com/office/powerpoint/2010/main" val="389761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55650" y="908050"/>
            <a:ext cx="7848600" cy="5113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The</a:t>
            </a:r>
            <a:r>
              <a:rPr lang="en-US" sz="2800" b="1" dirty="0">
                <a:solidFill>
                  <a:srgbClr val="FF0000"/>
                </a:solidFill>
                <a:effectLst>
                  <a:outerShdw blurRad="38100" dist="38100" dir="2700000" algn="tl">
                    <a:srgbClr val="000000">
                      <a:alpha val="43137"/>
                    </a:srgbClr>
                  </a:outerShdw>
                </a:effectLst>
              </a:rPr>
              <a:t> </a:t>
            </a:r>
            <a:r>
              <a:rPr lang="en-US" sz="2800" b="1" i="1" dirty="0">
                <a:solidFill>
                  <a:srgbClr val="FF0000"/>
                </a:solidFill>
                <a:effectLst>
                  <a:outerShdw blurRad="38100" dist="38100" dir="2700000" algn="tl">
                    <a:srgbClr val="000000">
                      <a:alpha val="43137"/>
                    </a:srgbClr>
                  </a:outerShdw>
                </a:effectLst>
              </a:rPr>
              <a:t>SNA </a:t>
            </a:r>
            <a:r>
              <a:rPr lang="en-US" sz="2800" b="1" dirty="0"/>
              <a:t>is a useful and effective instrument for revealing the main specificity of the human's relationships of the</a:t>
            </a:r>
            <a:r>
              <a:rPr lang="en-US" sz="2800" i="1" dirty="0"/>
              <a:t> </a:t>
            </a:r>
            <a:r>
              <a:rPr lang="en-US" sz="2800" b="1" dirty="0"/>
              <a:t>social groups;</a:t>
            </a:r>
            <a:endParaRPr lang="en-US" sz="2800" dirty="0"/>
          </a:p>
          <a:p>
            <a:pPr algn="ctr">
              <a:defRPr/>
            </a:pPr>
            <a:r>
              <a:rPr lang="en-US" sz="2800" dirty="0"/>
              <a:t>Software </a:t>
            </a:r>
            <a:r>
              <a:rPr lang="en-US" sz="2800" b="1" dirty="0" err="1">
                <a:solidFill>
                  <a:srgbClr val="FF0000"/>
                </a:solidFill>
              </a:rPr>
              <a:t>Gephi</a:t>
            </a:r>
            <a:r>
              <a:rPr lang="en-US" sz="2800" b="1" dirty="0"/>
              <a:t> is the applicable tool for visualizing revealed people's interactions peculiarities and the relational dimension of the communities inside the social groups.</a:t>
            </a:r>
            <a:endParaRPr lang="en-US" sz="2800" dirty="0"/>
          </a:p>
        </p:txBody>
      </p:sp>
    </p:spTree>
    <p:extLst>
      <p:ext uri="{BB962C8B-B14F-4D97-AF65-F5344CB8AC3E}">
        <p14:creationId xmlns:p14="http://schemas.microsoft.com/office/powerpoint/2010/main" val="210779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a:bodyPr>
          <a:lstStyle/>
          <a:p>
            <a:pPr eaLnBrk="1" fontAlgn="auto" hangingPunct="1">
              <a:spcAft>
                <a:spcPts val="0"/>
              </a:spcAft>
              <a:buFont typeface="Wingdings" pitchFamily="2" charset="2"/>
              <a:buChar char="Ø"/>
              <a:defRPr/>
            </a:pPr>
            <a:r>
              <a:rPr lang="fr-FR" sz="3200" dirty="0" smtClean="0">
                <a:solidFill>
                  <a:srgbClr val="0070C0"/>
                </a:solidFill>
                <a:latin typeface="+mn-lt"/>
              </a:rPr>
              <a:t> </a:t>
            </a:r>
            <a:r>
              <a:rPr lang="fr-FR" sz="3600" b="1" dirty="0" err="1" smtClean="0">
                <a:solidFill>
                  <a:srgbClr val="0070C0"/>
                </a:solidFill>
                <a:latin typeface="+mn-lt"/>
              </a:rPr>
              <a:t>Where</a:t>
            </a:r>
            <a:r>
              <a:rPr lang="fr-FR" sz="3600" b="1" dirty="0" smtClean="0">
                <a:solidFill>
                  <a:srgbClr val="0070C0"/>
                </a:solidFill>
                <a:latin typeface="+mn-lt"/>
              </a:rPr>
              <a:t> </a:t>
            </a:r>
            <a:r>
              <a:rPr lang="fr-FR" sz="3600" b="1" dirty="0" err="1" smtClean="0">
                <a:solidFill>
                  <a:srgbClr val="0070C0"/>
                </a:solidFill>
                <a:latin typeface="+mn-lt"/>
              </a:rPr>
              <a:t>we</a:t>
            </a:r>
            <a:r>
              <a:rPr lang="fr-FR" sz="3600" b="1" dirty="0" smtClean="0">
                <a:solidFill>
                  <a:srgbClr val="0070C0"/>
                </a:solidFill>
                <a:latin typeface="+mn-lt"/>
              </a:rPr>
              <a:t> </a:t>
            </a:r>
            <a:r>
              <a:rPr lang="fr-FR" sz="3600" b="1" dirty="0" err="1" smtClean="0">
                <a:solidFill>
                  <a:srgbClr val="0070C0"/>
                </a:solidFill>
                <a:latin typeface="+mn-lt"/>
              </a:rPr>
              <a:t>can</a:t>
            </a:r>
            <a:r>
              <a:rPr lang="fr-FR" sz="3600" b="1" dirty="0" smtClean="0">
                <a:solidFill>
                  <a:srgbClr val="0070C0"/>
                </a:solidFill>
                <a:latin typeface="+mn-lt"/>
              </a:rPr>
              <a:t> </a:t>
            </a:r>
            <a:r>
              <a:rPr lang="fr-FR" sz="3600" b="1" dirty="0" err="1" smtClean="0">
                <a:solidFill>
                  <a:srgbClr val="0070C0"/>
                </a:solidFill>
                <a:latin typeface="+mn-lt"/>
              </a:rPr>
              <a:t>also</a:t>
            </a:r>
            <a:r>
              <a:rPr lang="fr-FR" sz="3600" b="1" dirty="0" smtClean="0">
                <a:solidFill>
                  <a:srgbClr val="0070C0"/>
                </a:solidFill>
                <a:latin typeface="+mn-lt"/>
              </a:rPr>
              <a:t> use </a:t>
            </a:r>
            <a:r>
              <a:rPr lang="fr-FR" sz="3600" b="1" dirty="0" err="1" smtClean="0">
                <a:solidFill>
                  <a:srgbClr val="0070C0"/>
                </a:solidFill>
                <a:latin typeface="+mn-lt"/>
              </a:rPr>
              <a:t>Gephi</a:t>
            </a:r>
            <a:endParaRPr lang="fr-FR" sz="3600" b="1" dirty="0">
              <a:solidFill>
                <a:srgbClr val="0070C0"/>
              </a:solidFill>
              <a:latin typeface="+mn-lt"/>
            </a:endParaRPr>
          </a:p>
        </p:txBody>
      </p:sp>
      <p:sp>
        <p:nvSpPr>
          <p:cNvPr id="36867" name="Espace réservé du contenu 4"/>
          <p:cNvSpPr>
            <a:spLocks noGrp="1"/>
          </p:cNvSpPr>
          <p:nvPr>
            <p:ph sz="quarter" idx="2"/>
          </p:nvPr>
        </p:nvSpPr>
        <p:spPr>
          <a:xfrm>
            <a:off x="428625" y="1428750"/>
            <a:ext cx="4357688" cy="5429250"/>
          </a:xfrm>
        </p:spPr>
        <p:txBody>
          <a:bodyPr/>
          <a:lstStyle/>
          <a:p>
            <a:pPr eaLnBrk="1" hangingPunct="1">
              <a:buFont typeface="Wingdings 2" pitchFamily="18" charset="2"/>
              <a:buNone/>
            </a:pPr>
            <a:r>
              <a:rPr lang="en-US" altLang="ru-RU" sz="2000" smtClean="0">
                <a:latin typeface="Times New Roman" pitchFamily="18" charset="0"/>
                <a:cs typeface="Times New Roman" pitchFamily="18" charset="0"/>
              </a:rPr>
              <a:t>     Apart from the analysis of social networks (facebook, twitter, youtube, ...) , Gephi is an application that can also be used for other purposes, with many other types of data:</a:t>
            </a:r>
          </a:p>
          <a:p>
            <a:pPr eaLnBrk="1" hangingPunct="1">
              <a:buFont typeface="Wingdings 2" pitchFamily="18" charset="2"/>
              <a:buNone/>
            </a:pPr>
            <a:r>
              <a:rPr lang="en-US" altLang="ru-RU" sz="2000" smtClean="0">
                <a:latin typeface="Times New Roman" pitchFamily="18" charset="0"/>
                <a:cs typeface="Times New Roman" pitchFamily="18" charset="0"/>
              </a:rPr>
              <a:t>    Raw data,</a:t>
            </a:r>
          </a:p>
          <a:p>
            <a:pPr eaLnBrk="1" hangingPunct="1">
              <a:buFont typeface="Wingdings 2" pitchFamily="18" charset="2"/>
              <a:buNone/>
            </a:pPr>
            <a:r>
              <a:rPr lang="en-US" altLang="ru-RU" sz="2000" smtClean="0">
                <a:latin typeface="Times New Roman" pitchFamily="18" charset="0"/>
                <a:cs typeface="Times New Roman" pitchFamily="18" charset="0"/>
              </a:rPr>
              <a:t>    Mapping a network,</a:t>
            </a:r>
          </a:p>
          <a:p>
            <a:pPr eaLnBrk="1" hangingPunct="1">
              <a:buFont typeface="Wingdings 2" pitchFamily="18" charset="2"/>
              <a:buNone/>
            </a:pPr>
            <a:r>
              <a:rPr lang="en-US" altLang="ru-RU" sz="2000" smtClean="0">
                <a:latin typeface="Times New Roman" pitchFamily="18" charset="0"/>
                <a:cs typeface="Times New Roman" pitchFamily="18" charset="0"/>
              </a:rPr>
              <a:t>    Analysis of a text,</a:t>
            </a:r>
          </a:p>
          <a:p>
            <a:pPr eaLnBrk="1" hangingPunct="1">
              <a:buFont typeface="Wingdings 2" pitchFamily="18" charset="2"/>
              <a:buNone/>
            </a:pPr>
            <a:r>
              <a:rPr lang="en-US" altLang="ru-RU" sz="2000" smtClean="0">
                <a:latin typeface="Times New Roman" pitchFamily="18" charset="0"/>
                <a:cs typeface="Times New Roman" pitchFamily="18" charset="0"/>
              </a:rPr>
              <a:t>    Mapping a real-time surfing,</a:t>
            </a:r>
          </a:p>
          <a:p>
            <a:pPr eaLnBrk="1" hangingPunct="1">
              <a:buFont typeface="Wingdings 2" pitchFamily="18" charset="2"/>
              <a:buNone/>
            </a:pPr>
            <a:r>
              <a:rPr lang="en-US" altLang="ru-RU" sz="2000" smtClean="0">
                <a:latin typeface="Times New Roman" pitchFamily="18" charset="0"/>
                <a:cs typeface="Times New Roman" pitchFamily="18" charset="0"/>
              </a:rPr>
              <a:t>    ……</a:t>
            </a:r>
          </a:p>
          <a:p>
            <a:pPr eaLnBrk="1" hangingPunct="1">
              <a:buFont typeface="Wingdings 2" pitchFamily="18" charset="2"/>
              <a:buNone/>
            </a:pPr>
            <a:endParaRPr lang="en-US" altLang="ru-RU" sz="2000" smtClean="0">
              <a:latin typeface="Times New Roman" pitchFamily="18" charset="0"/>
              <a:cs typeface="Times New Roman" pitchFamily="18" charset="0"/>
            </a:endParaRPr>
          </a:p>
          <a:p>
            <a:pPr eaLnBrk="1" hangingPunct="1">
              <a:buFont typeface="Wingdings 2" pitchFamily="18" charset="2"/>
              <a:buNone/>
            </a:pPr>
            <a:r>
              <a:rPr lang="en-US" altLang="ru-RU" sz="2000" smtClean="0">
                <a:latin typeface="Times New Roman" pitchFamily="18" charset="0"/>
                <a:cs typeface="Times New Roman" pitchFamily="18" charset="0"/>
              </a:rPr>
              <a:t>     It is also used in several areas of life (biological analysis, geographic analysis, business analysis, pedigree analysis, ...)</a:t>
            </a:r>
          </a:p>
          <a:p>
            <a:pPr eaLnBrk="1" hangingPunct="1">
              <a:buFont typeface="Wingdings 2" pitchFamily="18" charset="2"/>
              <a:buNone/>
            </a:pPr>
            <a:endParaRPr lang="fr-FR" altLang="ru-RU" sz="2000" smtClean="0">
              <a:latin typeface="Times New Roman" pitchFamily="18" charset="0"/>
              <a:cs typeface="Times New Roman" pitchFamily="18" charset="0"/>
            </a:endParaRPr>
          </a:p>
        </p:txBody>
      </p:sp>
      <p:pic>
        <p:nvPicPr>
          <p:cNvPr id="36868" name="Espace réservé du contenu 6" descr="gephi30.jpg"/>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4645025" y="1895475"/>
            <a:ext cx="4041775" cy="4141788"/>
          </a:xfrm>
        </p:spPr>
      </p:pic>
    </p:spTree>
    <p:extLst>
      <p:ext uri="{BB962C8B-B14F-4D97-AF65-F5344CB8AC3E}">
        <p14:creationId xmlns:p14="http://schemas.microsoft.com/office/powerpoint/2010/main" val="2591711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p:cNvSpPr>
            <a:spLocks noGrp="1"/>
          </p:cNvSpPr>
          <p:nvPr>
            <p:ph type="title"/>
          </p:nvPr>
        </p:nvSpPr>
        <p:spPr>
          <a:xfrm>
            <a:off x="714375" y="428625"/>
            <a:ext cx="7815263" cy="642938"/>
          </a:xfrm>
        </p:spPr>
        <p:txBody>
          <a:bodyPr/>
          <a:lstStyle/>
          <a:p>
            <a:pPr eaLnBrk="1" hangingPunct="1"/>
            <a:r>
              <a:rPr lang="fr-FR" altLang="ru-RU" sz="3600" b="1" smtClean="0">
                <a:solidFill>
                  <a:srgbClr val="FF0000"/>
                </a:solidFill>
                <a:latin typeface="Times New Roman" pitchFamily="18" charset="0"/>
                <a:cs typeface="Times New Roman" pitchFamily="18" charset="0"/>
              </a:rPr>
              <a:t>What is Social Network Analysis</a:t>
            </a:r>
            <a:endParaRPr lang="fr-FR" altLang="ru-RU" sz="3600" smtClean="0"/>
          </a:p>
        </p:txBody>
      </p:sp>
      <p:sp>
        <p:nvSpPr>
          <p:cNvPr id="7171" name="Espace réservé du texte 2"/>
          <p:cNvSpPr>
            <a:spLocks noGrp="1"/>
          </p:cNvSpPr>
          <p:nvPr>
            <p:ph type="body" idx="2"/>
          </p:nvPr>
        </p:nvSpPr>
        <p:spPr>
          <a:xfrm>
            <a:off x="571500" y="1143000"/>
            <a:ext cx="8143875" cy="5248275"/>
          </a:xfrm>
        </p:spPr>
        <p:txBody>
          <a:bodyPr/>
          <a:lstStyle/>
          <a:p>
            <a:pPr eaLnBrk="1" hangingPunct="1"/>
            <a:r>
              <a:rPr lang="en-US" altLang="ru-RU" sz="2000" smtClean="0">
                <a:solidFill>
                  <a:srgbClr val="C00000"/>
                </a:solidFill>
              </a:rPr>
              <a:t>Social network analysis (SNA) </a:t>
            </a:r>
            <a:r>
              <a:rPr lang="en-US" altLang="ru-RU" sz="2000" smtClean="0"/>
              <a:t>is a mathematical or computer science  theory which consist to visualized and modeled the individuals of a network and the relationships between these individuals keep on through algorithms and statistics to glimpse a number information according to the user need.</a:t>
            </a:r>
          </a:p>
        </p:txBody>
      </p:sp>
      <p:pic>
        <p:nvPicPr>
          <p:cNvPr id="7172" name="Image 5" descr="Example-1024x55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068638"/>
            <a:ext cx="7456488"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456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p:cNvSpPr>
            <a:spLocks noGrp="1"/>
          </p:cNvSpPr>
          <p:nvPr>
            <p:ph type="title"/>
          </p:nvPr>
        </p:nvSpPr>
        <p:spPr>
          <a:xfrm>
            <a:off x="642938" y="500063"/>
            <a:ext cx="7572375" cy="571500"/>
          </a:xfrm>
        </p:spPr>
        <p:txBody>
          <a:bodyPr>
            <a:normAutofit fontScale="90000"/>
          </a:bodyPr>
          <a:lstStyle/>
          <a:p>
            <a:pPr eaLnBrk="1" hangingPunct="1"/>
            <a:r>
              <a:rPr lang="fr-FR" altLang="ru-RU" sz="3200" smtClean="0">
                <a:solidFill>
                  <a:srgbClr val="FF0000"/>
                </a:solidFill>
                <a:latin typeface="Times New Roman" pitchFamily="18" charset="0"/>
                <a:cs typeface="Times New Roman" pitchFamily="18" charset="0"/>
              </a:rPr>
              <a:t>Examples of Social Network Analysis</a:t>
            </a:r>
          </a:p>
        </p:txBody>
      </p:sp>
      <p:sp>
        <p:nvSpPr>
          <p:cNvPr id="8195" name="Espace réservé du texte 2"/>
          <p:cNvSpPr>
            <a:spLocks noGrp="1"/>
          </p:cNvSpPr>
          <p:nvPr>
            <p:ph type="body" idx="2"/>
          </p:nvPr>
        </p:nvSpPr>
        <p:spPr>
          <a:xfrm>
            <a:off x="500063" y="1357313"/>
            <a:ext cx="8143875" cy="5105400"/>
          </a:xfrm>
        </p:spPr>
        <p:txBody>
          <a:bodyPr/>
          <a:lstStyle/>
          <a:p>
            <a:pPr eaLnBrk="1" hangingPunct="1"/>
            <a:endParaRPr lang="en-US" altLang="ru-RU" sz="2000" smtClean="0"/>
          </a:p>
        </p:txBody>
      </p:sp>
      <p:pic>
        <p:nvPicPr>
          <p:cNvPr id="8196" name="Espace réservé du contenu 4" descr="images (4).jpg"/>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1500" y="1357313"/>
            <a:ext cx="3857625" cy="2714625"/>
          </a:xfrm>
        </p:spPr>
      </p:pic>
      <p:pic>
        <p:nvPicPr>
          <p:cNvPr id="8197" name="Image 6" descr="coi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1285875"/>
            <a:ext cx="435768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Image 7" descr="images (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00500"/>
            <a:ext cx="40719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Image 9" descr="télécharg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 y="4214813"/>
            <a:ext cx="4000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876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p:cNvSpPr>
            <a:spLocks noGrp="1"/>
          </p:cNvSpPr>
          <p:nvPr>
            <p:ph type="title"/>
          </p:nvPr>
        </p:nvSpPr>
        <p:spPr/>
        <p:txBody>
          <a:bodyPr>
            <a:normAutofit fontScale="90000"/>
          </a:bodyPr>
          <a:lstStyle/>
          <a:p>
            <a:pPr algn="ctr" eaLnBrk="1" hangingPunct="1"/>
            <a:r>
              <a:rPr lang="en-US" altLang="ru-RU" sz="3600" b="1" smtClean="0">
                <a:solidFill>
                  <a:srgbClr val="FF0000"/>
                </a:solidFill>
                <a:latin typeface="Times New Roman" pitchFamily="18" charset="0"/>
                <a:cs typeface="Times New Roman" pitchFamily="18" charset="0"/>
              </a:rPr>
              <a:t>Contribution of network analysis to online communities</a:t>
            </a:r>
            <a:endParaRPr lang="fr-FR" altLang="ru-RU" sz="3600" smtClean="0"/>
          </a:p>
        </p:txBody>
      </p:sp>
      <p:sp>
        <p:nvSpPr>
          <p:cNvPr id="3" name="Espace réservé du contenu 2"/>
          <p:cNvSpPr>
            <a:spLocks noGrp="1"/>
          </p:cNvSpPr>
          <p:nvPr>
            <p:ph idx="1"/>
          </p:nvPr>
        </p:nvSpPr>
        <p:spPr/>
        <p:txBody>
          <a:bodyPr>
            <a:normAutofit fontScale="62500" lnSpcReduction="20000"/>
          </a:bodyPr>
          <a:lstStyle/>
          <a:p>
            <a:pPr marL="274320" indent="-274320" eaLnBrk="1" fontAlgn="auto" hangingPunct="1">
              <a:spcAft>
                <a:spcPts val="0"/>
              </a:spcAft>
              <a:buClr>
                <a:schemeClr val="accent3"/>
              </a:buClr>
              <a:buFont typeface="Wingdings 2"/>
              <a:buChar char=""/>
              <a:defRPr/>
            </a:pPr>
            <a:r>
              <a:rPr lang="en-US" dirty="0" smtClean="0"/>
              <a:t>Identify the group creators</a:t>
            </a:r>
          </a:p>
          <a:p>
            <a:pPr marL="274320" indent="-274320" eaLnBrk="1" fontAlgn="auto" hangingPunct="1">
              <a:spcAft>
                <a:spcPts val="0"/>
              </a:spcAft>
              <a:buClr>
                <a:schemeClr val="accent3"/>
              </a:buClr>
              <a:buFont typeface="Wingdings 2"/>
              <a:buChar char=""/>
              <a:defRPr/>
            </a:pPr>
            <a:r>
              <a:rPr lang="en-US" dirty="0" smtClean="0"/>
              <a:t>Identify opinion leaders</a:t>
            </a:r>
          </a:p>
          <a:p>
            <a:pPr marL="274320" indent="-274320" eaLnBrk="1" fontAlgn="auto" hangingPunct="1">
              <a:spcAft>
                <a:spcPts val="0"/>
              </a:spcAft>
              <a:buClr>
                <a:schemeClr val="accent3"/>
              </a:buClr>
              <a:buFont typeface="Wingdings 2"/>
              <a:buChar char=""/>
              <a:defRPr/>
            </a:pPr>
            <a:r>
              <a:rPr lang="en-US" dirty="0" smtClean="0"/>
              <a:t>Identify key accounts of a network</a:t>
            </a:r>
          </a:p>
          <a:p>
            <a:pPr marL="274320" indent="-274320" eaLnBrk="1" fontAlgn="auto" hangingPunct="1">
              <a:spcAft>
                <a:spcPts val="0"/>
              </a:spcAft>
              <a:buClr>
                <a:schemeClr val="accent3"/>
              </a:buClr>
              <a:buFont typeface="Wingdings 2"/>
              <a:buChar char=""/>
              <a:defRPr/>
            </a:pPr>
            <a:r>
              <a:rPr lang="en-US" dirty="0" smtClean="0"/>
              <a:t>Identify information consumers in a network</a:t>
            </a:r>
          </a:p>
          <a:p>
            <a:pPr marL="274320" indent="-274320" eaLnBrk="1" fontAlgn="auto" hangingPunct="1">
              <a:spcAft>
                <a:spcPts val="0"/>
              </a:spcAft>
              <a:buClr>
                <a:schemeClr val="accent3"/>
              </a:buClr>
              <a:buFont typeface="Wingdings 2"/>
              <a:buChar char=""/>
              <a:defRPr/>
            </a:pPr>
            <a:r>
              <a:rPr lang="en-US" dirty="0" smtClean="0"/>
              <a:t>Identify the main distributors of information in the network</a:t>
            </a:r>
          </a:p>
          <a:p>
            <a:pPr marL="274320" indent="-274320" eaLnBrk="1" fontAlgn="auto" hangingPunct="1">
              <a:spcAft>
                <a:spcPts val="0"/>
              </a:spcAft>
              <a:buClr>
                <a:schemeClr val="accent3"/>
              </a:buClr>
              <a:buFont typeface="Wingdings 2"/>
              <a:buChar char=""/>
              <a:defRPr/>
            </a:pPr>
            <a:r>
              <a:rPr lang="en-US" dirty="0" smtClean="0"/>
              <a:t>Identify the different groups of people or concepts in a network</a:t>
            </a:r>
          </a:p>
          <a:p>
            <a:pPr marL="274320" indent="-274320" eaLnBrk="1" fontAlgn="auto" hangingPunct="1">
              <a:spcAft>
                <a:spcPts val="0"/>
              </a:spcAft>
              <a:buClr>
                <a:schemeClr val="accent3"/>
              </a:buClr>
              <a:buFont typeface="Wingdings 2"/>
              <a:buChar char=""/>
              <a:defRPr/>
            </a:pPr>
            <a:r>
              <a:rPr lang="en-US" dirty="0" smtClean="0"/>
              <a:t>Follow the dissemination of a message</a:t>
            </a:r>
          </a:p>
          <a:p>
            <a:pPr marL="274320" indent="-274320" eaLnBrk="1" fontAlgn="auto" hangingPunct="1">
              <a:spcAft>
                <a:spcPts val="0"/>
              </a:spcAft>
              <a:buClr>
                <a:schemeClr val="accent3"/>
              </a:buClr>
              <a:buFont typeface="Wingdings 2"/>
              <a:buChar char=""/>
              <a:defRPr/>
            </a:pPr>
            <a:r>
              <a:rPr lang="en-US" dirty="0" smtClean="0"/>
              <a:t>Determine the dominant genre of a network</a:t>
            </a:r>
          </a:p>
          <a:p>
            <a:pPr marL="274320" indent="-274320" eaLnBrk="1" fontAlgn="auto" hangingPunct="1">
              <a:spcAft>
                <a:spcPts val="0"/>
              </a:spcAft>
              <a:buClr>
                <a:schemeClr val="accent3"/>
              </a:buClr>
              <a:buFont typeface="Wingdings 2"/>
              <a:buChar char=""/>
              <a:defRPr/>
            </a:pPr>
            <a:r>
              <a:rPr lang="en-US" dirty="0" smtClean="0"/>
              <a:t>Multimember ship identify an individual</a:t>
            </a:r>
          </a:p>
          <a:p>
            <a:pPr marL="274320" indent="-274320" eaLnBrk="1" fontAlgn="auto" hangingPunct="1">
              <a:spcAft>
                <a:spcPts val="0"/>
              </a:spcAft>
              <a:buClr>
                <a:schemeClr val="accent3"/>
              </a:buClr>
              <a:buFont typeface="Wingdings 2"/>
              <a:buChar char=""/>
              <a:defRPr/>
            </a:pPr>
            <a:r>
              <a:rPr lang="en-US" dirty="0" smtClean="0"/>
              <a:t>Identify individuals keep having the most or the relationships in a network</a:t>
            </a:r>
          </a:p>
          <a:p>
            <a:pPr marL="274320" indent="-274320" eaLnBrk="1" fontAlgn="auto" hangingPunct="1">
              <a:spcAft>
                <a:spcPts val="0"/>
              </a:spcAft>
              <a:buClr>
                <a:schemeClr val="accent3"/>
              </a:buClr>
              <a:buFont typeface="Wingdings 2"/>
              <a:buChar char=""/>
              <a:defRPr/>
            </a:pPr>
            <a:r>
              <a:rPr lang="en-US" dirty="0" smtClean="0"/>
              <a:t>Identify the network of an individual</a:t>
            </a:r>
          </a:p>
          <a:p>
            <a:pPr marL="274320" indent="-274320" eaLnBrk="1" fontAlgn="auto" hangingPunct="1">
              <a:spcAft>
                <a:spcPts val="0"/>
              </a:spcAft>
              <a:buClr>
                <a:schemeClr val="accent3"/>
              </a:buClr>
              <a:buFont typeface="Wingdings 2"/>
              <a:buChar char=""/>
              <a:defRPr/>
            </a:pPr>
            <a:r>
              <a:rPr lang="en-US" dirty="0" smtClean="0"/>
              <a:t>Communities detections </a:t>
            </a:r>
          </a:p>
          <a:p>
            <a:pPr marL="274320" indent="-274320" eaLnBrk="1" fontAlgn="auto" hangingPunct="1">
              <a:spcAft>
                <a:spcPts val="0"/>
              </a:spcAft>
              <a:buClr>
                <a:schemeClr val="accent3"/>
              </a:buClr>
              <a:buFont typeface="Wingdings 2"/>
              <a:buChar char=""/>
              <a:defRPr/>
            </a:pPr>
            <a:r>
              <a:rPr lang="en-US" dirty="0" smtClean="0"/>
              <a:t>...</a:t>
            </a:r>
            <a:endParaRPr lang="fr-FR" dirty="0"/>
          </a:p>
        </p:txBody>
      </p:sp>
    </p:spTree>
    <p:extLst>
      <p:ext uri="{BB962C8B-B14F-4D97-AF65-F5344CB8AC3E}">
        <p14:creationId xmlns:p14="http://schemas.microsoft.com/office/powerpoint/2010/main" val="3735174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fontScale="90000"/>
          </a:bodyPr>
          <a:lstStyle/>
          <a:p>
            <a:pPr algn="ctr" eaLnBrk="1" fontAlgn="auto" hangingPunct="1">
              <a:spcAft>
                <a:spcPts val="0"/>
              </a:spcAft>
              <a:defRPr/>
            </a:pPr>
            <a:r>
              <a:rPr lang="fr-FR" sz="5400" b="1" dirty="0" smtClean="0">
                <a:solidFill>
                  <a:srgbClr val="FF0000"/>
                </a:solidFill>
                <a:latin typeface="Times New Roman" pitchFamily="18" charset="0"/>
                <a:cs typeface="Times New Roman" pitchFamily="18" charset="0"/>
              </a:rPr>
              <a:t> </a:t>
            </a:r>
            <a:r>
              <a:rPr lang="fr-FR" sz="4000" b="1" dirty="0" smtClean="0">
                <a:solidFill>
                  <a:srgbClr val="FF0000"/>
                </a:solidFill>
                <a:latin typeface="Times New Roman" pitchFamily="18" charset="0"/>
                <a:cs typeface="Times New Roman" pitchFamily="18" charset="0"/>
              </a:rPr>
              <a:t>Social Network </a:t>
            </a:r>
            <a:r>
              <a:rPr lang="fr-FR" sz="4000" b="1" dirty="0" err="1" smtClean="0">
                <a:solidFill>
                  <a:srgbClr val="FF0000"/>
                </a:solidFill>
                <a:latin typeface="Times New Roman" pitchFamily="18" charset="0"/>
                <a:cs typeface="Times New Roman" pitchFamily="18" charset="0"/>
              </a:rPr>
              <a:t>Analysis</a:t>
            </a:r>
            <a:r>
              <a:rPr lang="fr-FR" sz="4000" b="1" dirty="0" smtClean="0">
                <a:solidFill>
                  <a:srgbClr val="FF0000"/>
                </a:solidFill>
                <a:latin typeface="Times New Roman" pitchFamily="18" charset="0"/>
                <a:cs typeface="Times New Roman" pitchFamily="18" charset="0"/>
              </a:rPr>
              <a:t> </a:t>
            </a:r>
            <a:r>
              <a:rPr lang="fr-FR" sz="4000" b="1" dirty="0" err="1" smtClean="0">
                <a:solidFill>
                  <a:srgbClr val="FF0000"/>
                </a:solidFill>
                <a:latin typeface="Times New Roman" pitchFamily="18" charset="0"/>
                <a:cs typeface="Times New Roman" pitchFamily="18" charset="0"/>
              </a:rPr>
              <a:t>with</a:t>
            </a:r>
            <a:r>
              <a:rPr lang="fr-FR" sz="4000" b="1" dirty="0" smtClean="0">
                <a:solidFill>
                  <a:srgbClr val="FF0000"/>
                </a:solidFill>
                <a:latin typeface="Times New Roman" pitchFamily="18" charset="0"/>
                <a:cs typeface="Times New Roman" pitchFamily="18" charset="0"/>
              </a:rPr>
              <a:t> </a:t>
            </a:r>
            <a:r>
              <a:rPr lang="fr-FR" sz="4000" b="1" dirty="0" err="1" smtClean="0">
                <a:solidFill>
                  <a:srgbClr val="FF0000"/>
                </a:solidFill>
                <a:latin typeface="Times New Roman" pitchFamily="18" charset="0"/>
                <a:cs typeface="Times New Roman" pitchFamily="18" charset="0"/>
              </a:rPr>
              <a:t>Gephi</a:t>
            </a:r>
            <a:endParaRPr lang="fr-FR" sz="4000" dirty="0"/>
          </a:p>
        </p:txBody>
      </p:sp>
      <p:sp>
        <p:nvSpPr>
          <p:cNvPr id="3" name="Espace réservé du contenu 2"/>
          <p:cNvSpPr>
            <a:spLocks noGrp="1"/>
          </p:cNvSpPr>
          <p:nvPr>
            <p:ph sz="half" idx="1"/>
          </p:nvPr>
        </p:nvSpPr>
        <p:spPr>
          <a:xfrm>
            <a:off x="457200" y="1500188"/>
            <a:ext cx="4038600" cy="4854575"/>
          </a:xfrm>
        </p:spPr>
        <p:txBody>
          <a:bodyPr>
            <a:normAutofit fontScale="77500" lnSpcReduction="20000"/>
          </a:bodyPr>
          <a:lstStyle/>
          <a:p>
            <a:pPr marL="274320" indent="-274320" eaLnBrk="1" fontAlgn="auto" hangingPunct="1">
              <a:spcAft>
                <a:spcPts val="0"/>
              </a:spcAft>
              <a:buClr>
                <a:schemeClr val="accent3"/>
              </a:buClr>
              <a:buFont typeface="Wingdings" pitchFamily="2" charset="2"/>
              <a:buChar char="Ø"/>
              <a:defRPr/>
            </a:pPr>
            <a:r>
              <a:rPr lang="fr-FR" sz="4600" dirty="0" smtClean="0"/>
              <a:t> </a:t>
            </a:r>
            <a:r>
              <a:rPr lang="fr-FR" sz="4600" b="1" dirty="0" err="1" smtClean="0">
                <a:solidFill>
                  <a:srgbClr val="0070C0"/>
                </a:solidFill>
              </a:rPr>
              <a:t>What</a:t>
            </a:r>
            <a:r>
              <a:rPr lang="fr-FR" sz="4600" b="1" dirty="0" smtClean="0">
                <a:solidFill>
                  <a:srgbClr val="0070C0"/>
                </a:solidFill>
              </a:rPr>
              <a:t> </a:t>
            </a:r>
            <a:r>
              <a:rPr lang="fr-FR" sz="4600" b="1" dirty="0" err="1" smtClean="0">
                <a:solidFill>
                  <a:srgbClr val="0070C0"/>
                </a:solidFill>
              </a:rPr>
              <a:t>is</a:t>
            </a:r>
            <a:r>
              <a:rPr lang="fr-FR" sz="4600" b="1" dirty="0" smtClean="0">
                <a:solidFill>
                  <a:srgbClr val="0070C0"/>
                </a:solidFill>
              </a:rPr>
              <a:t> </a:t>
            </a:r>
            <a:r>
              <a:rPr lang="fr-FR" sz="4600" b="1" dirty="0" err="1" smtClean="0">
                <a:solidFill>
                  <a:srgbClr val="0070C0"/>
                </a:solidFill>
              </a:rPr>
              <a:t>Gephi</a:t>
            </a:r>
            <a:r>
              <a:rPr lang="fr-FR" sz="4600" b="1" dirty="0" smtClean="0">
                <a:solidFill>
                  <a:srgbClr val="0070C0"/>
                </a:solidFill>
              </a:rPr>
              <a:t> </a:t>
            </a:r>
          </a:p>
          <a:p>
            <a:pPr marL="274320" indent="-274320" eaLnBrk="1" fontAlgn="auto" hangingPunct="1">
              <a:spcAft>
                <a:spcPts val="0"/>
              </a:spcAft>
              <a:buClr>
                <a:schemeClr val="accent3"/>
              </a:buClr>
              <a:buFont typeface="Wingdings 2"/>
              <a:buNone/>
              <a:defRPr/>
            </a:pPr>
            <a:r>
              <a:rPr lang="en-US" sz="2800" dirty="0" smtClean="0"/>
              <a:t>    Created in 2008 by a team of four  software engineers; usable on Mac, Windows and Linux; </a:t>
            </a:r>
            <a:r>
              <a:rPr lang="en-US" sz="2800" dirty="0" err="1" smtClean="0"/>
              <a:t>G</a:t>
            </a:r>
            <a:r>
              <a:rPr lang="en-US" dirty="0" err="1" smtClean="0"/>
              <a:t>ephi</a:t>
            </a:r>
            <a:r>
              <a:rPr lang="en-US" dirty="0" smtClean="0"/>
              <a:t> is a software for viewing, analysis and data mining as graphs of any type.</a:t>
            </a:r>
          </a:p>
          <a:p>
            <a:pPr marL="274320" indent="-274320" eaLnBrk="1" fontAlgn="auto" hangingPunct="1">
              <a:spcAft>
                <a:spcPts val="0"/>
              </a:spcAft>
              <a:buClr>
                <a:schemeClr val="accent3"/>
              </a:buClr>
              <a:buFont typeface="Wingdings 2"/>
              <a:buNone/>
              <a:defRPr/>
            </a:pPr>
            <a:endParaRPr lang="en-US" dirty="0" smtClean="0"/>
          </a:p>
          <a:p>
            <a:pPr marL="274320" indent="-274320" eaLnBrk="1" fontAlgn="auto" hangingPunct="1">
              <a:spcAft>
                <a:spcPts val="0"/>
              </a:spcAft>
              <a:buClr>
                <a:schemeClr val="accent3"/>
              </a:buClr>
              <a:buFont typeface="Wingdings 2"/>
              <a:buNone/>
              <a:defRPr/>
            </a:pPr>
            <a:r>
              <a:rPr lang="en-US" dirty="0" smtClean="0"/>
              <a:t>    The objective is to facilitate the analysis of data in the generation of hypotheses, intuitive discovery of patterns, isolation of singularities or detection of errors related to the capture of data.</a:t>
            </a:r>
          </a:p>
          <a:p>
            <a:pPr marL="274320" indent="-274320" eaLnBrk="1" fontAlgn="auto" hangingPunct="1">
              <a:spcAft>
                <a:spcPts val="0"/>
              </a:spcAft>
              <a:buClr>
                <a:schemeClr val="accent3"/>
              </a:buClr>
              <a:buFont typeface="Wingdings 2"/>
              <a:buNone/>
              <a:defRPr/>
            </a:pPr>
            <a:endParaRPr lang="en-US" dirty="0" smtClean="0"/>
          </a:p>
        </p:txBody>
      </p:sp>
      <p:pic>
        <p:nvPicPr>
          <p:cNvPr id="10244" name="Espace réservé du contenu 4" descr="tumblr_m0z23lJDr91qcfkwq.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1643063"/>
            <a:ext cx="4281488" cy="4286250"/>
          </a:xfrm>
        </p:spPr>
      </p:pic>
    </p:spTree>
    <p:extLst>
      <p:ext uri="{BB962C8B-B14F-4D97-AF65-F5344CB8AC3E}">
        <p14:creationId xmlns:p14="http://schemas.microsoft.com/office/powerpoint/2010/main" val="531240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850"/>
            <a:ext cx="8229600" cy="652463"/>
          </a:xfrm>
        </p:spPr>
        <p:txBody>
          <a:bodyPr>
            <a:normAutofit/>
          </a:bodyPr>
          <a:lstStyle/>
          <a:p>
            <a:pPr lvl="1" eaLnBrk="1" fontAlgn="auto" hangingPunct="1">
              <a:spcBef>
                <a:spcPts val="0"/>
              </a:spcBef>
              <a:spcAft>
                <a:spcPts val="0"/>
              </a:spcAft>
              <a:buFont typeface="Wingdings" pitchFamily="2" charset="2"/>
              <a:buChar char="Ø"/>
              <a:defRPr/>
            </a:pPr>
            <a:r>
              <a:rPr lang="fr-FR" sz="3000" b="1" dirty="0">
                <a:solidFill>
                  <a:schemeClr val="accent1"/>
                </a:solidFill>
              </a:rPr>
              <a:t> </a:t>
            </a:r>
            <a:r>
              <a:rPr lang="fr-FR" sz="3200" b="1" dirty="0" err="1">
                <a:solidFill>
                  <a:schemeClr val="accent1"/>
                </a:solidFill>
                <a:latin typeface="+mn-lt"/>
              </a:rPr>
              <a:t>Gephi</a:t>
            </a:r>
            <a:r>
              <a:rPr lang="fr-FR" sz="3200" b="1" dirty="0">
                <a:solidFill>
                  <a:schemeClr val="accent1"/>
                </a:solidFill>
                <a:latin typeface="+mn-lt"/>
              </a:rPr>
              <a:t> interface</a:t>
            </a:r>
          </a:p>
        </p:txBody>
      </p:sp>
      <p:pic>
        <p:nvPicPr>
          <p:cNvPr id="11267" name="Espace réservé du contenu 4" descr="gephi8.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14375" y="1571625"/>
            <a:ext cx="7715250" cy="5072063"/>
          </a:xfrm>
        </p:spPr>
      </p:pic>
    </p:spTree>
    <p:extLst>
      <p:ext uri="{BB962C8B-B14F-4D97-AF65-F5344CB8AC3E}">
        <p14:creationId xmlns:p14="http://schemas.microsoft.com/office/powerpoint/2010/main" val="2336767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428625" y="357188"/>
            <a:ext cx="8229600" cy="1143000"/>
          </a:xfrm>
        </p:spPr>
        <p:txBody>
          <a:bodyPr/>
          <a:lstStyle/>
          <a:p>
            <a:pPr eaLnBrk="1" hangingPunct="1"/>
            <a:r>
              <a:rPr lang="en-US" altLang="ru-RU" sz="3200" smtClean="0">
                <a:latin typeface="Times New Roman" pitchFamily="18" charset="0"/>
                <a:cs typeface="Times New Roman" pitchFamily="18" charset="0"/>
              </a:rPr>
              <a:t>1</a:t>
            </a:r>
            <a:r>
              <a:rPr lang="en-US" altLang="ru-RU" sz="2800" smtClean="0">
                <a:latin typeface="Times New Roman" pitchFamily="18" charset="0"/>
                <a:cs typeface="Times New Roman" pitchFamily="18" charset="0"/>
              </a:rPr>
              <a:t>) The change of view or taskbar:</a:t>
            </a:r>
            <a:r>
              <a:rPr lang="en-US" altLang="ru-RU" sz="3200" smtClean="0">
                <a:latin typeface="Times New Roman" pitchFamily="18" charset="0"/>
                <a:cs typeface="Times New Roman" pitchFamily="18" charset="0"/>
              </a:rPr>
              <a:t/>
            </a:r>
            <a:br>
              <a:rPr lang="en-US" altLang="ru-RU" sz="3200" smtClean="0">
                <a:latin typeface="Times New Roman" pitchFamily="18" charset="0"/>
                <a:cs typeface="Times New Roman" pitchFamily="18" charset="0"/>
              </a:rPr>
            </a:br>
            <a:r>
              <a:rPr lang="en-US" altLang="ru-RU" sz="3200" smtClean="0">
                <a:latin typeface="Times New Roman" pitchFamily="18" charset="0"/>
                <a:cs typeface="Times New Roman" pitchFamily="18" charset="0"/>
              </a:rPr>
              <a:t> </a:t>
            </a:r>
            <a:r>
              <a:rPr lang="en-US" altLang="ru-RU" sz="2000" smtClean="0">
                <a:solidFill>
                  <a:schemeClr val="tx1"/>
                </a:solidFill>
                <a:latin typeface="Times New Roman" pitchFamily="18" charset="0"/>
                <a:cs typeface="Times New Roman" pitchFamily="18" charset="0"/>
              </a:rPr>
              <a:t>This is an area to move from one tab to another. </a:t>
            </a:r>
            <a:endParaRPr lang="fr-FR" altLang="ru-RU" sz="2000" smtClean="0"/>
          </a:p>
        </p:txBody>
      </p:sp>
      <p:sp>
        <p:nvSpPr>
          <p:cNvPr id="12291" name="Espace réservé du contenu 2"/>
          <p:cNvSpPr>
            <a:spLocks noGrp="1"/>
          </p:cNvSpPr>
          <p:nvPr>
            <p:ph sz="half" idx="1"/>
          </p:nvPr>
        </p:nvSpPr>
        <p:spPr>
          <a:xfrm>
            <a:off x="428625" y="1643063"/>
            <a:ext cx="4038600" cy="4435475"/>
          </a:xfrm>
        </p:spPr>
        <p:txBody>
          <a:bodyPr/>
          <a:lstStyle/>
          <a:p>
            <a:pPr eaLnBrk="1" hangingPunct="1"/>
            <a:r>
              <a:rPr lang="en-US" altLang="ru-RU" sz="2000" smtClean="0">
                <a:latin typeface="Times New Roman" pitchFamily="18" charset="0"/>
                <a:cs typeface="Times New Roman" pitchFamily="18" charset="0"/>
              </a:rPr>
              <a:t>Overview to analyze information: gives access to general software features and work in real time. (access points 2, 3, 4, 5, 6)</a:t>
            </a:r>
            <a:endParaRPr lang="fr-FR" altLang="ru-RU" sz="2000" smtClean="0">
              <a:latin typeface="Times New Roman" pitchFamily="18" charset="0"/>
              <a:cs typeface="Times New Roman" pitchFamily="18" charset="0"/>
            </a:endParaRPr>
          </a:p>
        </p:txBody>
      </p:sp>
      <p:sp>
        <p:nvSpPr>
          <p:cNvPr id="12292" name="Espace réservé du contenu 3"/>
          <p:cNvSpPr>
            <a:spLocks noGrp="1"/>
          </p:cNvSpPr>
          <p:nvPr>
            <p:ph sz="half" idx="2"/>
          </p:nvPr>
        </p:nvSpPr>
        <p:spPr>
          <a:xfrm>
            <a:off x="4714875" y="1643063"/>
            <a:ext cx="4038600" cy="4435475"/>
          </a:xfrm>
        </p:spPr>
        <p:txBody>
          <a:bodyPr/>
          <a:lstStyle/>
          <a:p>
            <a:pPr eaLnBrk="1" hangingPunct="1"/>
            <a:r>
              <a:rPr lang="fr-FR" altLang="ru-RU" sz="2000" smtClean="0">
                <a:latin typeface="Times New Roman" pitchFamily="18" charset="0"/>
                <a:cs typeface="Times New Roman" pitchFamily="18" charset="0"/>
              </a:rPr>
              <a:t>Data Laboratory to access de data manipuled as in excel: </a:t>
            </a:r>
            <a:r>
              <a:rPr lang="en-US" altLang="ru-RU" sz="2000" smtClean="0">
                <a:latin typeface="Times New Roman" pitchFamily="18" charset="0"/>
                <a:cs typeface="Times New Roman" pitchFamily="18" charset="0"/>
              </a:rPr>
              <a:t>Allows to see or modified if necessary some parameters to the needs of the users.</a:t>
            </a:r>
            <a:endParaRPr lang="fr-FR" altLang="ru-RU" sz="2000" smtClean="0">
              <a:latin typeface="Times New Roman" pitchFamily="18" charset="0"/>
              <a:cs typeface="Times New Roman" pitchFamily="18" charset="0"/>
            </a:endParaRPr>
          </a:p>
        </p:txBody>
      </p:sp>
      <p:pic>
        <p:nvPicPr>
          <p:cNvPr id="12293" name="Espace réservé du contenu 5" descr="gephi-graph-with-layout-1024x5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143250"/>
            <a:ext cx="378618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Image 6" descr="Galetta-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214688"/>
            <a:ext cx="385762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358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2056</Words>
  <Application>Microsoft Office PowerPoint</Application>
  <PresentationFormat>Экран (4:3)</PresentationFormat>
  <Paragraphs>237</Paragraphs>
  <Slides>33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33</vt:i4>
      </vt:variant>
    </vt:vector>
  </HeadingPairs>
  <TitlesOfParts>
    <vt:vector size="34" baseType="lpstr">
      <vt:lpstr>Тема Office</vt:lpstr>
      <vt:lpstr>Визуализация данных</vt:lpstr>
      <vt:lpstr>Social  Network Analysis (SNA) with Gephi </vt:lpstr>
      <vt:lpstr>Презентация PowerPoint</vt:lpstr>
      <vt:lpstr>What is Social Network Analysis</vt:lpstr>
      <vt:lpstr>Examples of Social Network Analysis</vt:lpstr>
      <vt:lpstr>Contribution of network analysis to online communities</vt:lpstr>
      <vt:lpstr> Social Network Analysis with Gephi</vt:lpstr>
      <vt:lpstr> Gephi interface</vt:lpstr>
      <vt:lpstr>1) The change of view or taskbar:  This is an area to move from one tab to another. </vt:lpstr>
      <vt:lpstr>       2) The central area:  It allows you to view a real-time overview of the current job or work done.   3) The area classification and partition:  To color data based on parameters obtained by statistical analysis, or separate data to apply different colors.  </vt:lpstr>
      <vt:lpstr>Презентация PowerPoint</vt:lpstr>
      <vt:lpstr>4) spatial zone:  Zone where chooses the necessary algorithms (plugins) to better view the information. Concretely there are 4 types of algorithms as needed: </vt:lpstr>
      <vt:lpstr>Презентация PowerPoint</vt:lpstr>
      <vt:lpstr>Презентация PowerPoint</vt:lpstr>
      <vt:lpstr>5) Filter tab and statistic</vt:lpstr>
      <vt:lpstr>Density : determines the percentage of network complementarity.  Modularity : identifying groupings to highlight the communities in a network  Eigenvector centrality: measures the importance of a node in the network according to its connections  Related Components: determines the number of connected components in the network  HITS  Page Rank  related components: determine the number of connected components in the network.   </vt:lpstr>
      <vt:lpstr>Filter The data can be filtered according to several domains (network attributes, network topology, network operators in the (Union, Intersection, ...), the dynamics of the network, the network links or even already saved queries ). These attributes using all statistical parameters seen above.</vt:lpstr>
      <vt:lpstr> Using Gephi on facebook social network (Practical part)</vt:lpstr>
      <vt:lpstr>Презентация PowerPoint</vt:lpstr>
      <vt:lpstr>Презентация PowerPoint</vt:lpstr>
      <vt:lpstr>Презентация PowerPoint</vt:lpstr>
      <vt:lpstr> Mapping of data downloaded</vt:lpstr>
      <vt:lpstr>Презентация PowerPoint</vt:lpstr>
      <vt:lpstr>Презентация PowerPoint</vt:lpstr>
      <vt:lpstr>Group network mapping with Gephi, analysis graphs and interpretation of the results obtained:  Name of group: Computer After extractions information about the group by Netvizz, we have the Social Network, which size is the following:   Nodes: 155    and       Edges: 932  During the analysis of data obtained by Gephi (type of graph: directed) we obtained the following main graphs (figure 1-6):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Where we can also use Gephi</vt:lpstr>
    </vt:vector>
  </TitlesOfParts>
  <Company>SPecialiST RePack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Визуализация данных</dc:title>
  <dc:creator>alex</dc:creator>
  <cp:lastModifiedBy>alex</cp:lastModifiedBy>
  <cp:revision>74</cp:revision>
  <dcterms:created xsi:type="dcterms:W3CDTF">2018-02-06T20:44:58Z</dcterms:created>
  <dcterms:modified xsi:type="dcterms:W3CDTF">2018-03-09T15:36:23Z</dcterms:modified>
</cp:coreProperties>
</file>